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84" r:id="rId1"/>
  </p:sldMasterIdLst>
  <p:notesMasterIdLst>
    <p:notesMasterId r:id="rId33"/>
  </p:notesMasterIdLst>
  <p:sldIdLst>
    <p:sldId id="256" r:id="rId2"/>
    <p:sldId id="257" r:id="rId3"/>
    <p:sldId id="269" r:id="rId4"/>
    <p:sldId id="258" r:id="rId5"/>
    <p:sldId id="259" r:id="rId6"/>
    <p:sldId id="267" r:id="rId7"/>
    <p:sldId id="260" r:id="rId8"/>
    <p:sldId id="262" r:id="rId9"/>
    <p:sldId id="268" r:id="rId10"/>
    <p:sldId id="261" r:id="rId11"/>
    <p:sldId id="263" r:id="rId12"/>
    <p:sldId id="264" r:id="rId13"/>
    <p:sldId id="265" r:id="rId14"/>
    <p:sldId id="266" r:id="rId15"/>
    <p:sldId id="280" r:id="rId16"/>
    <p:sldId id="270" r:id="rId17"/>
    <p:sldId id="271" r:id="rId18"/>
    <p:sldId id="282" r:id="rId19"/>
    <p:sldId id="272" r:id="rId20"/>
    <p:sldId id="283" r:id="rId21"/>
    <p:sldId id="284" r:id="rId22"/>
    <p:sldId id="273" r:id="rId23"/>
    <p:sldId id="274" r:id="rId24"/>
    <p:sldId id="275" r:id="rId25"/>
    <p:sldId id="276" r:id="rId26"/>
    <p:sldId id="285" r:id="rId27"/>
    <p:sldId id="286" r:id="rId28"/>
    <p:sldId id="287" r:id="rId29"/>
    <p:sldId id="278" r:id="rId30"/>
    <p:sldId id="277" r:id="rId31"/>
    <p:sldId id="279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0" autoAdjust="0"/>
    <p:restoredTop sz="94660"/>
  </p:normalViewPr>
  <p:slideViewPr>
    <p:cSldViewPr>
      <p:cViewPr varScale="1">
        <p:scale>
          <a:sx n="70" d="100"/>
          <a:sy n="70" d="100"/>
        </p:scale>
        <p:origin x="-60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BE404-883A-4990-9C5A-03972D09D476}" type="datetimeFigureOut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CB325-FC73-40ED-B744-36BD9C4A7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310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CB325-FC73-40ED-B744-36BD9C4A7B29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334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28E6-3288-4974-B81E-3E66872DB36C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720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22C6-DA7F-40B6-9BD4-9D28B2F01234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960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872D-8089-4DF1-8AC8-98B9285E5476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008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42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A53D-8835-497F-9A3D-C330901AAD75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349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8D99-804D-4D02-8F97-D993C5F3B029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6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6E57B-7184-4397-A23C-0FAF6789C8C3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524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48A8-5B55-4F12-86A1-FAF9D9677D0A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5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B436C-7908-459D-B47F-B004C4D5023E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966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DB25F-7BF3-48B1-8285-04EFC48D9F01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90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CF5C-A361-450C-8857-F51AC4E0F8AF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412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82C9D-698D-452C-A0EB-C9E9B00212FB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2BFB3-E1F9-44A8-BF06-12A39A59E1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07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domain.com/53C316-C2oJ5/AppleInc_2012.jp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Genus" TargetMode="External"/><Relationship Id="rId3" Type="http://schemas.openxmlformats.org/officeDocument/2006/relationships/hyperlink" Target="http://en.wikipedia.org/wiki/Common_name" TargetMode="External"/><Relationship Id="rId7" Type="http://schemas.openxmlformats.org/officeDocument/2006/relationships/hyperlink" Target="http://en.wikipedia.org/wiki/Forage" TargetMode="External"/><Relationship Id="rId2" Type="http://schemas.openxmlformats.org/officeDocument/2006/relationships/hyperlink" Target="http://en.wikipedia.org/wiki/Bea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Food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://en.wikipedia.org/wiki/Seed" TargetMode="External"/><Relationship Id="rId10" Type="http://schemas.openxmlformats.org/officeDocument/2006/relationships/hyperlink" Target="http://en.wikipedia.org/wiki/Fabaceae" TargetMode="External"/><Relationship Id="rId4" Type="http://schemas.openxmlformats.org/officeDocument/2006/relationships/hyperlink" Target="http://en.wikipedia.org/wiki/Plant" TargetMode="External"/><Relationship Id="rId9" Type="http://schemas.openxmlformats.org/officeDocument/2006/relationships/hyperlink" Target="http://en.wikipedia.org/wiki/Famil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ean" TargetMode="External"/><Relationship Id="rId2" Type="http://schemas.openxmlformats.org/officeDocument/2006/relationships/hyperlink" Target="http://202.120.38.145:4082/wvc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202.120.38.145:4081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Clustering Web Images by Entity Disambiguation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 smtClean="0"/>
              <a:t>Kaiqi</a:t>
            </a:r>
            <a:r>
              <a:rPr lang="en-US" altLang="zh-CN" sz="2400" dirty="0" smtClean="0"/>
              <a:t> Zhao, </a:t>
            </a:r>
            <a:r>
              <a:rPr lang="en-US" altLang="zh-CN" sz="2400" dirty="0" err="1" smtClean="0"/>
              <a:t>Qingyu</a:t>
            </a:r>
            <a:r>
              <a:rPr lang="en-US" altLang="zh-CN" sz="2400" dirty="0" smtClean="0"/>
              <a:t> Sui, </a:t>
            </a:r>
            <a:r>
              <a:rPr lang="en-US" altLang="zh-CN" sz="2400" dirty="0" err="1" smtClean="0"/>
              <a:t>Enxun</a:t>
            </a:r>
            <a:r>
              <a:rPr lang="en-US" altLang="zh-CN" sz="2400" dirty="0" smtClean="0"/>
              <a:t> Wei, </a:t>
            </a:r>
            <a:r>
              <a:rPr lang="en-US" altLang="zh-CN" sz="2400" dirty="0" err="1" smtClean="0"/>
              <a:t>Zhiyuan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Cai</a:t>
            </a:r>
            <a:r>
              <a:rPr lang="en-US" altLang="zh-CN" sz="2400" dirty="0" smtClean="0"/>
              <a:t> and Kenny Q. Zhu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821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Framework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71230" y="6073551"/>
            <a:ext cx="3156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Fig 3. TSC-V Image Clustering Framework</a:t>
            </a:r>
            <a:endParaRPr lang="zh-CN" altLang="en-US" sz="1400" dirty="0"/>
          </a:p>
        </p:txBody>
      </p:sp>
      <p:grpSp>
        <p:nvGrpSpPr>
          <p:cNvPr id="120" name="组合 119"/>
          <p:cNvGrpSpPr/>
          <p:nvPr/>
        </p:nvGrpSpPr>
        <p:grpSpPr>
          <a:xfrm>
            <a:off x="653377" y="1517805"/>
            <a:ext cx="7879063" cy="4429216"/>
            <a:chOff x="-822402" y="408014"/>
            <a:chExt cx="10794695" cy="6068238"/>
          </a:xfrm>
        </p:grpSpPr>
        <p:sp>
          <p:nvSpPr>
            <p:cNvPr id="55" name="矩形 54"/>
            <p:cNvSpPr/>
            <p:nvPr/>
          </p:nvSpPr>
          <p:spPr>
            <a:xfrm>
              <a:off x="-804653" y="2215609"/>
              <a:ext cx="3969791" cy="4234378"/>
            </a:xfrm>
            <a:prstGeom prst="rect">
              <a:avLst/>
            </a:prstGeom>
            <a:ln>
              <a:solidFill>
                <a:schemeClr val="dk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5220918" y="1343414"/>
              <a:ext cx="4727736" cy="5106573"/>
            </a:xfrm>
            <a:prstGeom prst="rect">
              <a:avLst/>
            </a:prstGeom>
            <a:ln>
              <a:solidFill>
                <a:schemeClr val="dk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-243542" y="2564060"/>
              <a:ext cx="1631854" cy="716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Meta Context Extraction</a:t>
              </a:r>
              <a:endParaRPr lang="zh-CN" altLang="en-US" sz="14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91035" y="3608375"/>
              <a:ext cx="2087557" cy="5162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Conceptualization</a:t>
              </a:r>
              <a:endParaRPr lang="zh-CN" altLang="en-US" sz="1400" dirty="0"/>
            </a:p>
          </p:txBody>
        </p:sp>
        <p:sp>
          <p:nvSpPr>
            <p:cNvPr id="59" name="流程图: 多文档 58"/>
            <p:cNvSpPr/>
            <p:nvPr/>
          </p:nvSpPr>
          <p:spPr>
            <a:xfrm>
              <a:off x="415223" y="616187"/>
              <a:ext cx="2630659" cy="1083213"/>
            </a:xfrm>
            <a:prstGeom prst="flowChartMulti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Images with original webpages</a:t>
              </a:r>
              <a:endParaRPr lang="zh-CN" altLang="en-US" sz="1400" dirty="0"/>
            </a:p>
          </p:txBody>
        </p:sp>
        <p:cxnSp>
          <p:nvCxnSpPr>
            <p:cNvPr id="60" name="直接箭头连接符 59"/>
            <p:cNvCxnSpPr/>
            <p:nvPr/>
          </p:nvCxnSpPr>
          <p:spPr>
            <a:xfrm>
              <a:off x="568524" y="2081621"/>
              <a:ext cx="0" cy="4824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>
              <a:off x="1623943" y="2081621"/>
              <a:ext cx="2753" cy="15232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流程图: 磁盘 61"/>
            <p:cNvSpPr/>
            <p:nvPr/>
          </p:nvSpPr>
          <p:spPr>
            <a:xfrm>
              <a:off x="3452400" y="3388945"/>
              <a:ext cx="1408215" cy="955150"/>
            </a:xfrm>
            <a:prstGeom prst="flowChartMagneticDisk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Wikipedia</a:t>
              </a:r>
              <a:endParaRPr lang="zh-CN" altLang="en-US" sz="1400" dirty="0"/>
            </a:p>
          </p:txBody>
        </p:sp>
        <p:cxnSp>
          <p:nvCxnSpPr>
            <p:cNvPr id="63" name="直接箭头连接符 62"/>
            <p:cNvCxnSpPr>
              <a:stCxn id="58" idx="3"/>
              <a:endCxn id="62" idx="2"/>
            </p:cNvCxnSpPr>
            <p:nvPr/>
          </p:nvCxnSpPr>
          <p:spPr>
            <a:xfrm>
              <a:off x="2178592" y="3866520"/>
              <a:ext cx="127380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 flipV="1">
              <a:off x="7590008" y="5591859"/>
              <a:ext cx="1494" cy="256549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6772603" y="4944744"/>
              <a:ext cx="1645060" cy="6471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Text context extraction</a:t>
              </a:r>
              <a:endParaRPr lang="zh-CN" altLang="en-US" sz="1400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5716623" y="2384424"/>
              <a:ext cx="3727938" cy="2131256"/>
            </a:xfrm>
            <a:prstGeom prst="rect">
              <a:avLst/>
            </a:prstGeom>
            <a:ln>
              <a:solidFill>
                <a:schemeClr val="dk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6187754" y="3991543"/>
              <a:ext cx="2813538" cy="2936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Clustering by metadata</a:t>
              </a:r>
              <a:endParaRPr lang="zh-CN" altLang="en-US" sz="1400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6184733" y="3442904"/>
              <a:ext cx="2813538" cy="2936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Clustering by text context</a:t>
              </a:r>
              <a:endParaRPr lang="zh-CN" altLang="en-US" sz="1400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6184733" y="2913350"/>
              <a:ext cx="2813538" cy="2936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Context expansion</a:t>
              </a:r>
              <a:endParaRPr lang="zh-CN" altLang="en-US" sz="1400" dirty="0"/>
            </a:p>
          </p:txBody>
        </p:sp>
        <p:cxnSp>
          <p:nvCxnSpPr>
            <p:cNvPr id="70" name="直接箭头连接符 69"/>
            <p:cNvCxnSpPr/>
            <p:nvPr/>
          </p:nvCxnSpPr>
          <p:spPr>
            <a:xfrm>
              <a:off x="5596146" y="3604884"/>
              <a:ext cx="588587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5581221" y="3604884"/>
              <a:ext cx="0" cy="1138422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5581220" y="4762391"/>
              <a:ext cx="1999372" cy="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7590008" y="4762594"/>
              <a:ext cx="5125" cy="196218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 flipV="1">
              <a:off x="7580592" y="3734892"/>
              <a:ext cx="0" cy="2375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>
              <a:endCxn id="69" idx="2"/>
            </p:cNvCxnSpPr>
            <p:nvPr/>
          </p:nvCxnSpPr>
          <p:spPr>
            <a:xfrm flipH="1" flipV="1">
              <a:off x="7591502" y="3206988"/>
              <a:ext cx="292" cy="2310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矩形 75"/>
            <p:cNvSpPr/>
            <p:nvPr/>
          </p:nvSpPr>
          <p:spPr>
            <a:xfrm>
              <a:off x="6613797" y="1522778"/>
              <a:ext cx="1955410" cy="6471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Combining visual features</a:t>
              </a:r>
              <a:endParaRPr lang="zh-CN" altLang="en-US" sz="1400" dirty="0"/>
            </a:p>
          </p:txBody>
        </p:sp>
        <p:cxnSp>
          <p:nvCxnSpPr>
            <p:cNvPr id="77" name="直接箭头连接符 76"/>
            <p:cNvCxnSpPr>
              <a:endCxn id="76" idx="2"/>
            </p:cNvCxnSpPr>
            <p:nvPr/>
          </p:nvCxnSpPr>
          <p:spPr>
            <a:xfrm flipH="1" flipV="1">
              <a:off x="7591502" y="2169892"/>
              <a:ext cx="1424" cy="7469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>
              <a:stCxn id="76" idx="0"/>
            </p:cNvCxnSpPr>
            <p:nvPr/>
          </p:nvCxnSpPr>
          <p:spPr>
            <a:xfrm flipV="1">
              <a:off x="7591502" y="1148694"/>
              <a:ext cx="0" cy="3740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文本框 105"/>
            <p:cNvSpPr txBox="1"/>
            <p:nvPr/>
          </p:nvSpPr>
          <p:spPr>
            <a:xfrm>
              <a:off x="-822402" y="6053228"/>
              <a:ext cx="929253" cy="421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400" dirty="0"/>
                <a:t>O</a:t>
              </a:r>
              <a:r>
                <a:rPr lang="en-US" altLang="zh-CN" sz="1400" dirty="0" smtClean="0"/>
                <a:t>ffline</a:t>
              </a:r>
              <a:endParaRPr lang="zh-CN" altLang="en-US" sz="1400" dirty="0"/>
            </a:p>
          </p:txBody>
        </p:sp>
        <p:sp>
          <p:nvSpPr>
            <p:cNvPr id="80" name="文本框 106"/>
            <p:cNvSpPr txBox="1"/>
            <p:nvPr/>
          </p:nvSpPr>
          <p:spPr>
            <a:xfrm>
              <a:off x="9060434" y="6054583"/>
              <a:ext cx="911859" cy="421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400" dirty="0"/>
                <a:t>O</a:t>
              </a:r>
              <a:r>
                <a:rPr lang="en-US" altLang="zh-CN" sz="1400" dirty="0" smtClean="0"/>
                <a:t>nline</a:t>
              </a:r>
              <a:endParaRPr lang="zh-CN" altLang="en-US" sz="1400" dirty="0"/>
            </a:p>
          </p:txBody>
        </p:sp>
        <p:sp>
          <p:nvSpPr>
            <p:cNvPr id="81" name="文本框 107"/>
            <p:cNvSpPr txBox="1"/>
            <p:nvPr/>
          </p:nvSpPr>
          <p:spPr>
            <a:xfrm>
              <a:off x="7644586" y="2335862"/>
              <a:ext cx="1834434" cy="421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400" dirty="0"/>
                <a:t>T</a:t>
              </a:r>
              <a:r>
                <a:rPr lang="en-US" altLang="zh-CN" sz="1400" dirty="0" smtClean="0"/>
                <a:t>ri-stage cluster</a:t>
              </a:r>
              <a:endParaRPr lang="zh-CN" altLang="en-US" sz="1400" dirty="0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568524" y="2081621"/>
              <a:ext cx="106092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1629448" y="1644667"/>
              <a:ext cx="493" cy="42373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57" idx="2"/>
            </p:cNvCxnSpPr>
            <p:nvPr/>
          </p:nvCxnSpPr>
          <p:spPr>
            <a:xfrm flipH="1">
              <a:off x="568524" y="3280060"/>
              <a:ext cx="3861" cy="3248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/>
            <p:nvPr/>
          </p:nvCxnSpPr>
          <p:spPr>
            <a:xfrm>
              <a:off x="568524" y="4124666"/>
              <a:ext cx="0" cy="2936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/>
            <p:nvPr/>
          </p:nvCxnSpPr>
          <p:spPr>
            <a:xfrm>
              <a:off x="1637670" y="4128157"/>
              <a:ext cx="0" cy="2936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折角形 86"/>
            <p:cNvSpPr/>
            <p:nvPr/>
          </p:nvSpPr>
          <p:spPr>
            <a:xfrm>
              <a:off x="-682384" y="4418361"/>
              <a:ext cx="1845300" cy="840513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Conceptualized meta context</a:t>
              </a:r>
              <a:endParaRPr lang="zh-CN" altLang="en-US" sz="1400" dirty="0"/>
            </a:p>
          </p:txBody>
        </p:sp>
        <p:sp>
          <p:nvSpPr>
            <p:cNvPr id="88" name="折角形 87"/>
            <p:cNvSpPr/>
            <p:nvPr/>
          </p:nvSpPr>
          <p:spPr>
            <a:xfrm>
              <a:off x="1224574" y="4418361"/>
              <a:ext cx="1821308" cy="840513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Conceptualized webpages</a:t>
              </a:r>
              <a:endParaRPr lang="zh-CN" altLang="en-US" sz="1400" dirty="0"/>
            </a:p>
          </p:txBody>
        </p:sp>
        <p:cxnSp>
          <p:nvCxnSpPr>
            <p:cNvPr id="89" name="直接连接符 88"/>
            <p:cNvCxnSpPr/>
            <p:nvPr/>
          </p:nvCxnSpPr>
          <p:spPr>
            <a:xfrm>
              <a:off x="2033672" y="5258875"/>
              <a:ext cx="0" cy="589533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2033672" y="5848408"/>
              <a:ext cx="5570404" cy="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225492" y="6042022"/>
              <a:ext cx="9394014" cy="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212917" y="5263691"/>
              <a:ext cx="0" cy="792399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9619506" y="4138362"/>
              <a:ext cx="7463" cy="1877644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/>
            <p:nvPr/>
          </p:nvCxnSpPr>
          <p:spPr>
            <a:xfrm flipH="1">
              <a:off x="8998271" y="4138362"/>
              <a:ext cx="628698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下箭头 94"/>
            <p:cNvSpPr/>
            <p:nvPr/>
          </p:nvSpPr>
          <p:spPr>
            <a:xfrm>
              <a:off x="3708605" y="5269966"/>
              <a:ext cx="217134" cy="578441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6" name="下箭头 95"/>
            <p:cNvSpPr/>
            <p:nvPr/>
          </p:nvSpPr>
          <p:spPr>
            <a:xfrm>
              <a:off x="4325113" y="5167614"/>
              <a:ext cx="217134" cy="874408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7" name="流程图: 文档 96"/>
            <p:cNvSpPr/>
            <p:nvPr/>
          </p:nvSpPr>
          <p:spPr>
            <a:xfrm>
              <a:off x="3497251" y="4601954"/>
              <a:ext cx="1287165" cy="710372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Query</a:t>
              </a:r>
              <a:endParaRPr lang="zh-CN" altLang="en-US" sz="1400" dirty="0"/>
            </a:p>
          </p:txBody>
        </p:sp>
        <p:sp>
          <p:nvSpPr>
            <p:cNvPr id="98" name="流程图: 多文档 97"/>
            <p:cNvSpPr/>
            <p:nvPr/>
          </p:nvSpPr>
          <p:spPr>
            <a:xfrm>
              <a:off x="6613797" y="408014"/>
              <a:ext cx="2101589" cy="795848"/>
            </a:xfrm>
            <a:prstGeom prst="flowChartMulti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Image Clusters</a:t>
              </a:r>
              <a:endParaRPr lang="zh-CN" altLang="en-US" sz="1400" dirty="0"/>
            </a:p>
          </p:txBody>
        </p:sp>
        <p:cxnSp>
          <p:nvCxnSpPr>
            <p:cNvPr id="99" name="直接箭头连接符 98"/>
            <p:cNvCxnSpPr/>
            <p:nvPr/>
          </p:nvCxnSpPr>
          <p:spPr>
            <a:xfrm>
              <a:off x="4158040" y="3063005"/>
              <a:ext cx="2025835" cy="0"/>
            </a:xfrm>
            <a:prstGeom prst="straightConnector1">
              <a:avLst/>
            </a:prstGeom>
            <a:ln>
              <a:prstDash val="soli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接箭头连接符 99"/>
            <p:cNvCxnSpPr>
              <a:endCxn id="62" idx="1"/>
            </p:cNvCxnSpPr>
            <p:nvPr/>
          </p:nvCxnSpPr>
          <p:spPr>
            <a:xfrm>
              <a:off x="4156508" y="3059292"/>
              <a:ext cx="0" cy="3296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708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Framework – Context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Meta context</a:t>
            </a:r>
          </a:p>
          <a:p>
            <a:pPr lvl="1"/>
            <a:r>
              <a:rPr lang="en-US" altLang="zh-CN" sz="2400" dirty="0" smtClean="0"/>
              <a:t>Anchor text</a:t>
            </a:r>
          </a:p>
          <a:p>
            <a:pPr lvl="2"/>
            <a:r>
              <a:rPr lang="en-US" altLang="zh-CN" sz="2000" dirty="0" smtClean="0"/>
              <a:t>Text in “ALT” attributes of &lt;IMG&gt; tag</a:t>
            </a:r>
          </a:p>
          <a:p>
            <a:pPr lvl="1"/>
            <a:r>
              <a:rPr lang="en-US" altLang="zh-CN" sz="2400" dirty="0" smtClean="0"/>
              <a:t>URL</a:t>
            </a:r>
          </a:p>
          <a:p>
            <a:pPr marL="914400" lvl="2" indent="0">
              <a:buNone/>
            </a:pPr>
            <a:r>
              <a:rPr lang="en-US" altLang="zh-CN" sz="2000" dirty="0" smtClean="0">
                <a:hlinkClick r:id="rId2"/>
              </a:rPr>
              <a:t>http://domain.com/53C316-C2oJ5/AppleInc_2012.jpg</a:t>
            </a:r>
            <a:endParaRPr lang="en-US" altLang="zh-CN" sz="2000" dirty="0" smtClean="0"/>
          </a:p>
          <a:p>
            <a:pPr marL="914400" lvl="2" indent="0">
              <a:buNone/>
            </a:pPr>
            <a:endParaRPr lang="en-US" altLang="zh-CN" sz="2000" dirty="0" smtClean="0"/>
          </a:p>
          <a:p>
            <a:pPr marL="914400" lvl="2" indent="0">
              <a:buNone/>
            </a:pPr>
            <a:r>
              <a:rPr lang="en-US" altLang="zh-CN" sz="2000" dirty="0" smtClean="0"/>
              <a:t>                           </a:t>
            </a:r>
            <a:r>
              <a:rPr lang="en-US" altLang="zh-CN" sz="2000" dirty="0" err="1" smtClean="0"/>
              <a:t>AppleInc</a:t>
            </a:r>
            <a:r>
              <a:rPr lang="en-US" altLang="zh-CN" sz="2000" dirty="0" smtClean="0"/>
              <a:t>, 2012</a:t>
            </a:r>
          </a:p>
          <a:p>
            <a:pPr lvl="2"/>
            <a:endParaRPr lang="en-US" altLang="zh-CN" sz="2000" dirty="0" smtClean="0"/>
          </a:p>
          <a:p>
            <a:pPr lvl="2"/>
            <a:r>
              <a:rPr lang="en-US" altLang="zh-CN" sz="2000" dirty="0" smtClean="0"/>
              <a:t>Split to words</a:t>
            </a:r>
          </a:p>
          <a:p>
            <a:pPr lvl="2"/>
            <a:r>
              <a:rPr lang="en-US" altLang="zh-CN" sz="2000" dirty="0" smtClean="0"/>
              <a:t>Detect random strings using a two-class classifier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3851920" y="3717032"/>
            <a:ext cx="144016" cy="36004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84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Framework – Context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394720" cy="4525963"/>
          </a:xfrm>
        </p:spPr>
        <p:txBody>
          <a:bodyPr/>
          <a:lstStyle/>
          <a:p>
            <a:r>
              <a:rPr lang="en-US" altLang="zh-CN" sz="2400" dirty="0" smtClean="0"/>
              <a:t>Text context</a:t>
            </a:r>
          </a:p>
          <a:p>
            <a:pPr lvl="1"/>
            <a:r>
              <a:rPr lang="en-US" altLang="zh-CN" sz="2000" dirty="0" smtClean="0"/>
              <a:t>Image context</a:t>
            </a:r>
          </a:p>
          <a:p>
            <a:pPr lvl="1"/>
            <a:r>
              <a:rPr lang="en-US" altLang="zh-CN" sz="2000" dirty="0" smtClean="0"/>
              <a:t>Query context</a:t>
            </a:r>
          </a:p>
          <a:p>
            <a:endParaRPr lang="en-US" altLang="zh-CN" dirty="0" smtClean="0"/>
          </a:p>
          <a:p>
            <a:r>
              <a:rPr lang="en-US" altLang="zh-CN" sz="2400" dirty="0" smtClean="0"/>
              <a:t>Extract text within 100 words before and after as text context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263" y="1414808"/>
            <a:ext cx="4048137" cy="47038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39484" y="6118650"/>
            <a:ext cx="2817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Fig 4. Image Context &amp; Text  Context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934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Framework – Conceptualization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Plain text to Wikipedia concepts - </a:t>
            </a:r>
            <a:r>
              <a:rPr lang="en-US" altLang="zh-CN" sz="2800" dirty="0" err="1" smtClean="0"/>
              <a:t>Wikification</a:t>
            </a:r>
            <a:endParaRPr lang="en-US" altLang="zh-CN" sz="2800" dirty="0" smtClean="0"/>
          </a:p>
          <a:p>
            <a:pPr marL="400050" lvl="2" indent="0">
              <a:buNone/>
            </a:pPr>
            <a:endParaRPr lang="en-US" altLang="zh-CN" sz="1600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2411760" y="3878041"/>
            <a:ext cx="144016" cy="36004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3107349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altLang="zh-CN" sz="1600" u="sng" dirty="0"/>
              <a:t>Bean</a:t>
            </a:r>
            <a:r>
              <a:rPr lang="en-US" altLang="zh-CN" sz="1600" dirty="0"/>
              <a:t> is a common name for large </a:t>
            </a:r>
            <a:r>
              <a:rPr lang="en-US" altLang="zh-CN" sz="1600" u="sng" dirty="0"/>
              <a:t>plant</a:t>
            </a:r>
            <a:r>
              <a:rPr lang="en-US" altLang="zh-CN" sz="1600" dirty="0"/>
              <a:t> seeds used for human food or animal </a:t>
            </a:r>
            <a:r>
              <a:rPr lang="en-US" altLang="zh-CN" sz="1600" u="sng" dirty="0"/>
              <a:t>feed</a:t>
            </a:r>
            <a:r>
              <a:rPr lang="en-US" altLang="zh-CN" sz="1600" dirty="0"/>
              <a:t> of several genera of the family </a:t>
            </a:r>
            <a:r>
              <a:rPr lang="en-US" altLang="zh-CN" sz="1600" dirty="0" err="1"/>
              <a:t>Fabaceae</a:t>
            </a:r>
            <a:r>
              <a:rPr lang="en-US" altLang="zh-CN" sz="1600" dirty="0" smtClean="0"/>
              <a:t>.</a:t>
            </a:r>
            <a:endParaRPr lang="zh-CN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899592" y="4262341"/>
            <a:ext cx="36273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Bean[</a:t>
            </a:r>
            <a:r>
              <a:rPr lang="en-US" altLang="zh-CN" sz="1600" dirty="0">
                <a:hlinkClick r:id="rId2"/>
              </a:rPr>
              <a:t>Bean</a:t>
            </a:r>
            <a:r>
              <a:rPr lang="en-US" altLang="zh-CN" sz="1600" dirty="0"/>
              <a:t>] is a common </a:t>
            </a:r>
            <a:r>
              <a:rPr lang="en-US" altLang="zh-CN" sz="1600" dirty="0" smtClean="0"/>
              <a:t>name </a:t>
            </a:r>
          </a:p>
          <a:p>
            <a:r>
              <a:rPr lang="en-US" altLang="zh-CN" sz="1600" dirty="0" smtClean="0"/>
              <a:t>[</a:t>
            </a:r>
            <a:r>
              <a:rPr lang="en-US" altLang="zh-CN" sz="1600" dirty="0" smtClean="0">
                <a:hlinkClick r:id="rId3"/>
              </a:rPr>
              <a:t>Common </a:t>
            </a:r>
            <a:r>
              <a:rPr lang="en-US" altLang="zh-CN" sz="1600" dirty="0">
                <a:hlinkClick r:id="rId3"/>
              </a:rPr>
              <a:t>name</a:t>
            </a:r>
            <a:r>
              <a:rPr lang="en-US" altLang="zh-CN" sz="1600" dirty="0"/>
              <a:t>] for large plant[</a:t>
            </a:r>
            <a:r>
              <a:rPr lang="en-US" altLang="zh-CN" sz="1600" dirty="0">
                <a:hlinkClick r:id="rId4"/>
              </a:rPr>
              <a:t>Plant</a:t>
            </a:r>
            <a:r>
              <a:rPr lang="en-US" altLang="zh-CN" sz="1600" dirty="0" smtClean="0"/>
              <a:t>] seeds[</a:t>
            </a:r>
            <a:r>
              <a:rPr lang="en-US" altLang="zh-CN" sz="1600" dirty="0" smtClean="0">
                <a:hlinkClick r:id="rId5"/>
              </a:rPr>
              <a:t>Seed</a:t>
            </a:r>
            <a:r>
              <a:rPr lang="en-US" altLang="zh-CN" sz="1600" dirty="0"/>
              <a:t>] used for human food[</a:t>
            </a:r>
            <a:r>
              <a:rPr lang="en-US" altLang="zh-CN" sz="1600" dirty="0">
                <a:hlinkClick r:id="rId6"/>
              </a:rPr>
              <a:t>Food</a:t>
            </a:r>
            <a:r>
              <a:rPr lang="en-US" altLang="zh-CN" sz="1600" dirty="0"/>
              <a:t>] or animal feed[</a:t>
            </a:r>
            <a:r>
              <a:rPr lang="en-US" altLang="zh-CN" sz="1600" dirty="0">
                <a:hlinkClick r:id="rId7"/>
              </a:rPr>
              <a:t>Forage</a:t>
            </a:r>
            <a:r>
              <a:rPr lang="en-US" altLang="zh-CN" sz="1600" dirty="0"/>
              <a:t>] </a:t>
            </a:r>
            <a:endParaRPr lang="en-US" altLang="zh-CN" sz="1600" dirty="0" smtClean="0"/>
          </a:p>
          <a:p>
            <a:r>
              <a:rPr lang="en-US" altLang="zh-CN" sz="1600" dirty="0" smtClean="0"/>
              <a:t>of </a:t>
            </a:r>
            <a:r>
              <a:rPr lang="en-US" altLang="zh-CN" sz="1600" dirty="0"/>
              <a:t>several genera[</a:t>
            </a:r>
            <a:r>
              <a:rPr lang="en-US" altLang="zh-CN" sz="1600" dirty="0">
                <a:hlinkClick r:id="rId8"/>
              </a:rPr>
              <a:t>Genus</a:t>
            </a:r>
            <a:r>
              <a:rPr lang="en-US" altLang="zh-CN" sz="1600" dirty="0"/>
              <a:t>] of the family[</a:t>
            </a:r>
            <a:r>
              <a:rPr lang="en-US" altLang="zh-CN" sz="1600" dirty="0">
                <a:hlinkClick r:id="rId9"/>
              </a:rPr>
              <a:t>Family</a:t>
            </a:r>
            <a:r>
              <a:rPr lang="en-US" altLang="zh-CN" sz="1600" dirty="0" smtClean="0"/>
              <a:t>] </a:t>
            </a:r>
            <a:r>
              <a:rPr lang="en-US" altLang="zh-CN" sz="1600" dirty="0" err="1" smtClean="0"/>
              <a:t>Fabaceae</a:t>
            </a:r>
            <a:r>
              <a:rPr lang="en-US" altLang="zh-CN" sz="1600" dirty="0" smtClean="0"/>
              <a:t>[</a:t>
            </a:r>
            <a:r>
              <a:rPr lang="en-US" altLang="zh-CN" sz="1600" dirty="0" err="1" smtClean="0">
                <a:hlinkClick r:id="rId10"/>
              </a:rPr>
              <a:t>Fabaceae</a:t>
            </a:r>
            <a:r>
              <a:rPr lang="en-US" altLang="zh-CN" sz="1600" dirty="0"/>
              <a:t>].</a:t>
            </a:r>
            <a:endParaRPr lang="zh-CN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0" y="2213055"/>
            <a:ext cx="1152128" cy="8309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Plant</a:t>
            </a:r>
          </a:p>
          <a:p>
            <a:r>
              <a:rPr lang="en-US" altLang="zh-CN" sz="1200" dirty="0" smtClean="0"/>
              <a:t>Physical plant</a:t>
            </a:r>
          </a:p>
          <a:p>
            <a:r>
              <a:rPr lang="en-US" altLang="zh-CN" sz="1200" dirty="0"/>
              <a:t>Plant (snooker</a:t>
            </a:r>
            <a:r>
              <a:rPr lang="en-US" altLang="zh-CN" sz="1200" dirty="0" smtClean="0"/>
              <a:t>)</a:t>
            </a:r>
          </a:p>
          <a:p>
            <a:r>
              <a:rPr lang="en-US" altLang="zh-CN" sz="1200" dirty="0" smtClean="0"/>
              <a:t>……</a:t>
            </a:r>
            <a:endParaRPr lang="en-US" altLang="zh-CN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691680" y="2213055"/>
            <a:ext cx="1152128" cy="8309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Bean</a:t>
            </a:r>
            <a:endParaRPr lang="en-US" altLang="zh-CN" sz="1200" dirty="0"/>
          </a:p>
          <a:p>
            <a:r>
              <a:rPr lang="en-US" altLang="zh-CN" sz="1200" dirty="0" smtClean="0"/>
              <a:t>Bean Kent</a:t>
            </a:r>
          </a:p>
          <a:p>
            <a:r>
              <a:rPr lang="en-US" altLang="zh-CN" sz="1200" dirty="0" smtClean="0"/>
              <a:t>Mr. Bean</a:t>
            </a:r>
          </a:p>
          <a:p>
            <a:r>
              <a:rPr lang="en-US" altLang="zh-CN" sz="1200" dirty="0" smtClean="0"/>
              <a:t>……</a:t>
            </a:r>
            <a:endParaRPr lang="en-US" altLang="zh-CN" sz="1200" dirty="0"/>
          </a:p>
        </p:txBody>
      </p:sp>
      <p:grpSp>
        <p:nvGrpSpPr>
          <p:cNvPr id="18" name="组合 17"/>
          <p:cNvGrpSpPr/>
          <p:nvPr/>
        </p:nvGrpSpPr>
        <p:grpSpPr>
          <a:xfrm>
            <a:off x="1146294" y="2556547"/>
            <a:ext cx="545386" cy="843190"/>
            <a:chOff x="1146294" y="2725471"/>
            <a:chExt cx="545386" cy="843190"/>
          </a:xfrm>
        </p:grpSpPr>
        <p:sp>
          <p:nvSpPr>
            <p:cNvPr id="15" name="矩形 14"/>
            <p:cNvSpPr/>
            <p:nvPr/>
          </p:nvSpPr>
          <p:spPr>
            <a:xfrm>
              <a:off x="1146294" y="3278769"/>
              <a:ext cx="473378" cy="2898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肘形连接符 16"/>
            <p:cNvCxnSpPr>
              <a:stCxn id="15" idx="0"/>
              <a:endCxn id="13" idx="1"/>
            </p:cNvCxnSpPr>
            <p:nvPr/>
          </p:nvCxnSpPr>
          <p:spPr>
            <a:xfrm rot="5400000" flipH="1" flipV="1">
              <a:off x="1260682" y="2847772"/>
              <a:ext cx="553299" cy="308697"/>
            </a:xfrm>
            <a:prstGeom prst="bentConnector2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3981564" y="2620363"/>
            <a:ext cx="545386" cy="771182"/>
            <a:chOff x="1146294" y="2797479"/>
            <a:chExt cx="545386" cy="771182"/>
          </a:xfrm>
        </p:grpSpPr>
        <p:sp>
          <p:nvSpPr>
            <p:cNvPr id="20" name="矩形 19"/>
            <p:cNvSpPr/>
            <p:nvPr/>
          </p:nvSpPr>
          <p:spPr>
            <a:xfrm>
              <a:off x="1146294" y="3278769"/>
              <a:ext cx="473378" cy="2898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肘形连接符 20"/>
            <p:cNvCxnSpPr>
              <a:stCxn id="20" idx="0"/>
            </p:cNvCxnSpPr>
            <p:nvPr/>
          </p:nvCxnSpPr>
          <p:spPr>
            <a:xfrm rot="5400000" flipH="1" flipV="1">
              <a:off x="1296686" y="2883776"/>
              <a:ext cx="481291" cy="308697"/>
            </a:xfrm>
            <a:prstGeom prst="bentConnector2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6228184" y="2204864"/>
            <a:ext cx="1152128" cy="8309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Forage</a:t>
            </a:r>
          </a:p>
          <a:p>
            <a:r>
              <a:rPr lang="en-US" altLang="zh-CN" sz="1200" dirty="0"/>
              <a:t>Data feed </a:t>
            </a:r>
            <a:endParaRPr lang="en-US" altLang="zh-CN" sz="1200" dirty="0" smtClean="0"/>
          </a:p>
          <a:p>
            <a:r>
              <a:rPr lang="en-US" altLang="zh-CN" sz="1200" dirty="0" smtClean="0"/>
              <a:t>Feed </a:t>
            </a:r>
            <a:r>
              <a:rPr lang="en-US" altLang="zh-CN" sz="1200" dirty="0"/>
              <a:t>(film</a:t>
            </a:r>
            <a:r>
              <a:rPr lang="en-US" altLang="zh-CN" sz="1200" dirty="0" smtClean="0"/>
              <a:t>)</a:t>
            </a:r>
          </a:p>
          <a:p>
            <a:r>
              <a:rPr lang="en-US" altLang="zh-CN" sz="1200" dirty="0" smtClean="0"/>
              <a:t>……</a:t>
            </a:r>
            <a:endParaRPr lang="en-US" altLang="zh-CN" sz="1200" dirty="0"/>
          </a:p>
        </p:txBody>
      </p:sp>
      <p:grpSp>
        <p:nvGrpSpPr>
          <p:cNvPr id="23" name="组合 22"/>
          <p:cNvGrpSpPr/>
          <p:nvPr/>
        </p:nvGrpSpPr>
        <p:grpSpPr>
          <a:xfrm>
            <a:off x="7380312" y="2548355"/>
            <a:ext cx="617394" cy="850644"/>
            <a:chOff x="1002278" y="2718017"/>
            <a:chExt cx="617394" cy="850644"/>
          </a:xfrm>
        </p:grpSpPr>
        <p:sp>
          <p:nvSpPr>
            <p:cNvPr id="24" name="矩形 23"/>
            <p:cNvSpPr/>
            <p:nvPr/>
          </p:nvSpPr>
          <p:spPr>
            <a:xfrm>
              <a:off x="1146294" y="3278769"/>
              <a:ext cx="473378" cy="2898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肘形连接符 24"/>
            <p:cNvCxnSpPr>
              <a:stCxn id="24" idx="0"/>
              <a:endCxn id="22" idx="3"/>
            </p:cNvCxnSpPr>
            <p:nvPr/>
          </p:nvCxnSpPr>
          <p:spPr>
            <a:xfrm rot="16200000" flipV="1">
              <a:off x="912255" y="2808040"/>
              <a:ext cx="560752" cy="380705"/>
            </a:xfrm>
            <a:prstGeom prst="bentConnector2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782" y="3878041"/>
            <a:ext cx="4689058" cy="2288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矩形 34"/>
          <p:cNvSpPr/>
          <p:nvPr/>
        </p:nvSpPr>
        <p:spPr>
          <a:xfrm>
            <a:off x="1619673" y="5301990"/>
            <a:ext cx="687508" cy="289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/>
          <p:cNvCxnSpPr/>
          <p:nvPr/>
        </p:nvCxnSpPr>
        <p:spPr>
          <a:xfrm>
            <a:off x="2987824" y="5157192"/>
            <a:ext cx="144016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138682" y="6165304"/>
            <a:ext cx="2749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Fig 5.  Wikipedia article of “Forage”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934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Framework – Conceptualization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800" dirty="0" smtClean="0"/>
              <a:t>Co-occurrence information in Wikipedia</a:t>
            </a:r>
          </a:p>
          <a:p>
            <a:pPr lvl="1"/>
            <a:r>
              <a:rPr lang="en-US" altLang="zh-CN" sz="2400" dirty="0" smtClean="0"/>
              <a:t>Article title and links</a:t>
            </a:r>
          </a:p>
          <a:p>
            <a:pPr lvl="1"/>
            <a:r>
              <a:rPr lang="en-US" altLang="zh-CN" sz="2400" dirty="0" smtClean="0"/>
              <a:t>Links and links in a window</a:t>
            </a:r>
          </a:p>
          <a:p>
            <a:r>
              <a:rPr lang="en-US" altLang="zh-CN" sz="2800" dirty="0" smtClean="0"/>
              <a:t>Sliding Window</a:t>
            </a:r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pPr marL="457200" lvl="1" indent="0">
              <a:buNone/>
            </a:pPr>
            <a:r>
              <a:rPr lang="en-US" altLang="zh-CN" sz="2200" dirty="0" smtClean="0"/>
              <a:t>Demo site of </a:t>
            </a:r>
            <a:r>
              <a:rPr lang="en-US" altLang="zh-CN" sz="2200" dirty="0" err="1" smtClean="0"/>
              <a:t>Wikification</a:t>
            </a:r>
            <a:r>
              <a:rPr lang="en-US" altLang="zh-CN" sz="2200" dirty="0" smtClean="0"/>
              <a:t>: </a:t>
            </a:r>
            <a:r>
              <a:rPr lang="en-US" altLang="zh-CN" sz="2200" dirty="0" smtClean="0">
                <a:hlinkClick r:id="rId2"/>
              </a:rPr>
              <a:t>http://202.120.38.145:4082/wvc</a:t>
            </a:r>
            <a:endParaRPr lang="en-US" altLang="zh-CN" sz="2200" dirty="0" smtClean="0"/>
          </a:p>
          <a:p>
            <a:endParaRPr lang="en-US" altLang="zh-CN" sz="280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9592" y="3140968"/>
            <a:ext cx="5799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u="sng" dirty="0"/>
              <a:t>Bean</a:t>
            </a:r>
            <a:r>
              <a:rPr lang="en-US" altLang="zh-CN" sz="1600" dirty="0"/>
              <a:t> is a </a:t>
            </a:r>
            <a:r>
              <a:rPr lang="en-US" altLang="zh-CN" sz="1600" u="sng" dirty="0"/>
              <a:t>common name</a:t>
            </a:r>
            <a:r>
              <a:rPr lang="en-US" altLang="zh-CN" sz="1600" dirty="0"/>
              <a:t> for large </a:t>
            </a:r>
            <a:r>
              <a:rPr lang="en-US" altLang="zh-CN" sz="1600" u="sng" dirty="0"/>
              <a:t>plant</a:t>
            </a:r>
            <a:r>
              <a:rPr lang="en-US" altLang="zh-CN" sz="1600" dirty="0"/>
              <a:t> </a:t>
            </a:r>
            <a:r>
              <a:rPr lang="en-US" altLang="zh-CN" sz="1600" u="sng" dirty="0"/>
              <a:t>seed</a:t>
            </a:r>
            <a:r>
              <a:rPr lang="en-US" altLang="zh-CN" sz="1600" dirty="0"/>
              <a:t>s used for human </a:t>
            </a:r>
            <a:r>
              <a:rPr lang="en-US" altLang="zh-CN" sz="1600" u="sng" dirty="0" smtClean="0"/>
              <a:t>food</a:t>
            </a:r>
            <a:r>
              <a:rPr lang="en-US" altLang="zh-CN" sz="1600" dirty="0" smtClean="0"/>
              <a:t>.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3501008"/>
            <a:ext cx="3504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&lt;</a:t>
            </a:r>
            <a:r>
              <a:rPr lang="en-US" altLang="zh-CN" sz="1400" i="1" dirty="0">
                <a:hlinkClick r:id="rId3"/>
              </a:rPr>
              <a:t>Bean</a:t>
            </a:r>
            <a:r>
              <a:rPr lang="en-US" altLang="zh-CN" sz="1400" dirty="0" smtClean="0"/>
              <a:t>, 15&gt; &lt;</a:t>
            </a:r>
            <a:r>
              <a:rPr lang="en-US" altLang="zh-CN" sz="1400" i="1" dirty="0" smtClean="0">
                <a:hlinkClick r:id="rId3"/>
              </a:rPr>
              <a:t>Common name</a:t>
            </a:r>
            <a:r>
              <a:rPr lang="en-US" altLang="zh-CN" sz="1400" dirty="0" smtClean="0"/>
              <a:t>, 15&gt; &lt;</a:t>
            </a:r>
            <a:r>
              <a:rPr lang="en-US" altLang="zh-CN" sz="1400" i="1" dirty="0" smtClean="0">
                <a:hlinkClick r:id="rId3"/>
              </a:rPr>
              <a:t>Plant</a:t>
            </a:r>
            <a:r>
              <a:rPr lang="en-US" altLang="zh-CN" sz="1400" dirty="0" smtClean="0"/>
              <a:t>, 15&gt;</a:t>
            </a:r>
            <a:endParaRPr lang="zh-CN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35696" y="3789040"/>
            <a:ext cx="5243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&lt;</a:t>
            </a:r>
            <a:r>
              <a:rPr lang="en-US" altLang="zh-CN" sz="1400" i="1" dirty="0" smtClean="0">
                <a:hlinkClick r:id="rId3"/>
              </a:rPr>
              <a:t>Common </a:t>
            </a:r>
            <a:r>
              <a:rPr lang="en-US" altLang="zh-CN" sz="1400" i="1" dirty="0">
                <a:hlinkClick r:id="rId3"/>
              </a:rPr>
              <a:t>name</a:t>
            </a:r>
            <a:r>
              <a:rPr lang="en-US" altLang="zh-CN" sz="1400" dirty="0" smtClean="0"/>
              <a:t>, 18&gt; &lt;</a:t>
            </a:r>
            <a:r>
              <a:rPr lang="en-US" altLang="zh-CN" sz="1400" i="1" dirty="0" smtClean="0">
                <a:hlinkClick r:id="rId3"/>
              </a:rPr>
              <a:t>PLANT</a:t>
            </a:r>
            <a:r>
              <a:rPr lang="en-US" altLang="zh-CN" sz="1400" dirty="0" smtClean="0"/>
              <a:t>, 18&gt;  &lt;</a:t>
            </a:r>
            <a:r>
              <a:rPr lang="en-US" altLang="zh-CN" sz="1400" i="1" dirty="0" smtClean="0">
                <a:hlinkClick r:id="rId3"/>
              </a:rPr>
              <a:t>Mobile Suit </a:t>
            </a:r>
            <a:r>
              <a:rPr lang="en-US" altLang="zh-CN" sz="1400" i="1" dirty="0" err="1" smtClean="0">
                <a:hlinkClick r:id="rId3"/>
              </a:rPr>
              <a:t>Gundam</a:t>
            </a:r>
            <a:r>
              <a:rPr lang="en-US" altLang="zh-CN" sz="1400" i="1" dirty="0" smtClean="0">
                <a:hlinkClick r:id="rId3"/>
              </a:rPr>
              <a:t> SEED</a:t>
            </a:r>
            <a:r>
              <a:rPr lang="en-US" altLang="zh-CN" sz="1400" dirty="0" smtClean="0"/>
              <a:t>, 18&gt;</a:t>
            </a:r>
            <a:endParaRPr lang="zh-CN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419872" y="4077072"/>
            <a:ext cx="4530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&lt;</a:t>
            </a:r>
            <a:r>
              <a:rPr lang="en-US" altLang="zh-CN" sz="1400" i="1" dirty="0" smtClean="0">
                <a:hlinkClick r:id="rId3"/>
              </a:rPr>
              <a:t>Plant</a:t>
            </a:r>
            <a:r>
              <a:rPr lang="en-US" altLang="zh-CN" sz="1400" dirty="0" smtClean="0"/>
              <a:t>, 23&gt;     &lt;</a:t>
            </a:r>
            <a:r>
              <a:rPr lang="en-US" altLang="zh-CN" sz="1400" i="1" dirty="0" smtClean="0">
                <a:hlinkClick r:id="rId3"/>
              </a:rPr>
              <a:t>Seed</a:t>
            </a:r>
            <a:r>
              <a:rPr lang="en-US" altLang="zh-CN" sz="1400" dirty="0" smtClean="0"/>
              <a:t>, 23&gt;                                        &lt;</a:t>
            </a:r>
            <a:r>
              <a:rPr lang="en-US" altLang="zh-CN" sz="1400" i="1" dirty="0" smtClean="0">
                <a:hlinkClick r:id="rId3"/>
              </a:rPr>
              <a:t>Food</a:t>
            </a:r>
            <a:r>
              <a:rPr lang="en-US" altLang="zh-CN" sz="1400" dirty="0" smtClean="0"/>
              <a:t>, 23&gt;</a:t>
            </a:r>
            <a:endParaRPr lang="zh-CN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3491881" y="3501008"/>
            <a:ext cx="944001" cy="153191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499992" y="3789040"/>
            <a:ext cx="2304256" cy="124388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3903557" y="4392978"/>
            <a:ext cx="111961" cy="15239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19872" y="4725144"/>
            <a:ext cx="1053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/>
              <a:t>&lt;</a:t>
            </a:r>
            <a:r>
              <a:rPr lang="en-US" altLang="zh-CN" sz="1400" b="1" i="1" dirty="0" smtClean="0">
                <a:hlinkClick r:id="rId3"/>
              </a:rPr>
              <a:t>Plant</a:t>
            </a:r>
            <a:r>
              <a:rPr lang="en-US" altLang="zh-CN" sz="1400" b="1" dirty="0" smtClean="0"/>
              <a:t>, 38&gt;</a:t>
            </a:r>
            <a:endParaRPr lang="zh-CN" alt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419872" y="4509120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&lt;</a:t>
            </a:r>
            <a:r>
              <a:rPr lang="en-US" altLang="zh-CN" sz="1400" i="1" dirty="0" smtClean="0">
                <a:hlinkClick r:id="rId3"/>
              </a:rPr>
              <a:t>PLANT</a:t>
            </a:r>
            <a:r>
              <a:rPr lang="en-US" altLang="zh-CN" sz="1400" dirty="0" smtClean="0"/>
              <a:t>, 18&gt;</a:t>
            </a:r>
            <a:endParaRPr lang="zh-CN" altLang="en-US" sz="1400" dirty="0"/>
          </a:p>
        </p:txBody>
      </p:sp>
      <p:sp>
        <p:nvSpPr>
          <p:cNvPr id="17" name="下箭头 16"/>
          <p:cNvSpPr/>
          <p:nvPr/>
        </p:nvSpPr>
        <p:spPr>
          <a:xfrm>
            <a:off x="5540159" y="4393232"/>
            <a:ext cx="111961" cy="15214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427984" y="4509120"/>
            <a:ext cx="2573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&lt;</a:t>
            </a:r>
            <a:r>
              <a:rPr lang="en-US" altLang="zh-CN" sz="1400" i="1" dirty="0" smtClean="0">
                <a:hlinkClick r:id="rId3"/>
              </a:rPr>
              <a:t>Mobile </a:t>
            </a:r>
            <a:r>
              <a:rPr lang="en-US" altLang="zh-CN" sz="1400" i="1" dirty="0">
                <a:hlinkClick r:id="rId3"/>
              </a:rPr>
              <a:t>Suit </a:t>
            </a:r>
            <a:r>
              <a:rPr lang="en-US" altLang="zh-CN" sz="1400" i="1" dirty="0" err="1">
                <a:hlinkClick r:id="rId3"/>
              </a:rPr>
              <a:t>Gundam</a:t>
            </a:r>
            <a:r>
              <a:rPr lang="en-US" altLang="zh-CN" sz="1400" i="1" dirty="0">
                <a:hlinkClick r:id="rId3"/>
              </a:rPr>
              <a:t> SEED</a:t>
            </a:r>
            <a:r>
              <a:rPr lang="en-US" altLang="zh-CN" sz="1400" dirty="0" smtClean="0"/>
              <a:t>, </a:t>
            </a:r>
            <a:r>
              <a:rPr lang="en-US" altLang="zh-CN" sz="1400" dirty="0"/>
              <a:t>18&gt;</a:t>
            </a:r>
            <a:endParaRPr lang="zh-CN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4427984" y="4725144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/>
              <a:t>&lt;</a:t>
            </a:r>
            <a:r>
              <a:rPr lang="en-US" altLang="zh-CN" sz="1400" b="1" i="1" dirty="0" smtClean="0">
                <a:hlinkClick r:id="rId3"/>
              </a:rPr>
              <a:t>Seed</a:t>
            </a:r>
            <a:r>
              <a:rPr lang="en-US" altLang="zh-CN" sz="1400" b="1" dirty="0" smtClean="0"/>
              <a:t>, 23&gt;</a:t>
            </a:r>
            <a:endParaRPr lang="zh-CN" altLang="en-US" sz="1400" b="1" dirty="0"/>
          </a:p>
        </p:txBody>
      </p:sp>
      <p:sp>
        <p:nvSpPr>
          <p:cNvPr id="20" name="下箭头 19"/>
          <p:cNvSpPr/>
          <p:nvPr/>
        </p:nvSpPr>
        <p:spPr>
          <a:xfrm>
            <a:off x="3707904" y="5098859"/>
            <a:ext cx="111961" cy="15214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99591" y="5251004"/>
            <a:ext cx="770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Bean[</a:t>
            </a:r>
            <a:r>
              <a:rPr lang="en-US" altLang="zh-CN" sz="1600" dirty="0">
                <a:hlinkClick r:id="rId3"/>
              </a:rPr>
              <a:t>Bean</a:t>
            </a:r>
            <a:r>
              <a:rPr lang="en-US" altLang="zh-CN" sz="1600" dirty="0" smtClean="0"/>
              <a:t>] is </a:t>
            </a:r>
            <a:r>
              <a:rPr lang="en-US" altLang="zh-CN" sz="1600" dirty="0"/>
              <a:t>a common </a:t>
            </a:r>
            <a:r>
              <a:rPr lang="en-US" altLang="zh-CN" sz="1600" dirty="0" smtClean="0"/>
              <a:t>name[</a:t>
            </a:r>
            <a:r>
              <a:rPr lang="en-US" altLang="zh-CN" sz="1600" dirty="0" smtClean="0">
                <a:hlinkClick r:id="rId3"/>
              </a:rPr>
              <a:t>Common name</a:t>
            </a:r>
            <a:r>
              <a:rPr lang="en-US" altLang="zh-CN" sz="1600" dirty="0" smtClean="0"/>
              <a:t>] </a:t>
            </a:r>
            <a:r>
              <a:rPr lang="en-US" altLang="zh-CN" sz="1600" dirty="0"/>
              <a:t>for large </a:t>
            </a:r>
            <a:r>
              <a:rPr lang="en-US" altLang="zh-CN" sz="1600" dirty="0" smtClean="0"/>
              <a:t>plant[</a:t>
            </a:r>
            <a:r>
              <a:rPr lang="en-US" altLang="zh-CN" sz="1600" dirty="0" smtClean="0">
                <a:hlinkClick r:id="rId3"/>
              </a:rPr>
              <a:t>Plant</a:t>
            </a:r>
            <a:r>
              <a:rPr lang="en-US" altLang="zh-CN" sz="1600" dirty="0" smtClean="0"/>
              <a:t>] seed[</a:t>
            </a:r>
            <a:r>
              <a:rPr lang="en-US" altLang="zh-CN" sz="1600" dirty="0" smtClean="0">
                <a:hlinkClick r:id="rId3"/>
              </a:rPr>
              <a:t>Seed</a:t>
            </a:r>
            <a:r>
              <a:rPr lang="en-US" altLang="zh-CN" sz="1600" dirty="0" smtClean="0"/>
              <a:t>]s </a:t>
            </a:r>
            <a:r>
              <a:rPr lang="en-US" altLang="zh-CN" sz="1600" dirty="0"/>
              <a:t>used for human </a:t>
            </a:r>
            <a:r>
              <a:rPr lang="en-US" altLang="zh-CN" sz="1600" dirty="0" smtClean="0"/>
              <a:t>food[</a:t>
            </a:r>
            <a:r>
              <a:rPr lang="en-US" altLang="zh-CN" sz="1600" dirty="0" smtClean="0">
                <a:hlinkClick r:id="rId3"/>
              </a:rPr>
              <a:t>Food</a:t>
            </a:r>
            <a:r>
              <a:rPr lang="en-US" altLang="zh-CN" sz="1600" dirty="0" smtClean="0"/>
              <a:t>].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8060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Framework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71230" y="6073551"/>
            <a:ext cx="3156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Fig 3. TSC-V Image Clustering Framework</a:t>
            </a:r>
            <a:endParaRPr lang="zh-CN" altLang="en-US" sz="1400" dirty="0"/>
          </a:p>
        </p:txBody>
      </p:sp>
      <p:grpSp>
        <p:nvGrpSpPr>
          <p:cNvPr id="120" name="组合 119"/>
          <p:cNvGrpSpPr/>
          <p:nvPr/>
        </p:nvGrpSpPr>
        <p:grpSpPr>
          <a:xfrm>
            <a:off x="653377" y="1517805"/>
            <a:ext cx="7879063" cy="4429216"/>
            <a:chOff x="-822402" y="408014"/>
            <a:chExt cx="10794695" cy="6068238"/>
          </a:xfrm>
        </p:grpSpPr>
        <p:sp>
          <p:nvSpPr>
            <p:cNvPr id="55" name="矩形 54"/>
            <p:cNvSpPr/>
            <p:nvPr/>
          </p:nvSpPr>
          <p:spPr>
            <a:xfrm>
              <a:off x="-804653" y="2215609"/>
              <a:ext cx="3969791" cy="4234378"/>
            </a:xfrm>
            <a:prstGeom prst="rect">
              <a:avLst/>
            </a:prstGeom>
            <a:ln>
              <a:solidFill>
                <a:schemeClr val="dk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5220918" y="1343414"/>
              <a:ext cx="4727736" cy="5106573"/>
            </a:xfrm>
            <a:prstGeom prst="rect">
              <a:avLst/>
            </a:prstGeom>
            <a:ln>
              <a:solidFill>
                <a:schemeClr val="dk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-243542" y="2564060"/>
              <a:ext cx="1631854" cy="716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>
                  <a:solidFill>
                    <a:srgbClr val="FF0000"/>
                  </a:solidFill>
                </a:rPr>
                <a:t>Meta Context Extraction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91035" y="3608375"/>
              <a:ext cx="2087557" cy="5162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>
                  <a:solidFill>
                    <a:srgbClr val="FF0000"/>
                  </a:solidFill>
                </a:rPr>
                <a:t>Conceptualization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59" name="流程图: 多文档 58"/>
            <p:cNvSpPr/>
            <p:nvPr/>
          </p:nvSpPr>
          <p:spPr>
            <a:xfrm>
              <a:off x="415223" y="616187"/>
              <a:ext cx="2630659" cy="1083213"/>
            </a:xfrm>
            <a:prstGeom prst="flowChartMulti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Images with original webpages</a:t>
              </a:r>
              <a:endParaRPr lang="zh-CN" altLang="en-US" sz="1400" dirty="0"/>
            </a:p>
          </p:txBody>
        </p:sp>
        <p:cxnSp>
          <p:nvCxnSpPr>
            <p:cNvPr id="60" name="直接箭头连接符 59"/>
            <p:cNvCxnSpPr/>
            <p:nvPr/>
          </p:nvCxnSpPr>
          <p:spPr>
            <a:xfrm>
              <a:off x="568524" y="2081621"/>
              <a:ext cx="0" cy="4824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>
              <a:off x="1623943" y="2081621"/>
              <a:ext cx="2753" cy="15232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流程图: 磁盘 61"/>
            <p:cNvSpPr/>
            <p:nvPr/>
          </p:nvSpPr>
          <p:spPr>
            <a:xfrm>
              <a:off x="3452400" y="3388945"/>
              <a:ext cx="1408215" cy="955150"/>
            </a:xfrm>
            <a:prstGeom prst="flowChartMagneticDisk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Wikipedia</a:t>
              </a:r>
              <a:endParaRPr lang="zh-CN" altLang="en-US" sz="1400" dirty="0"/>
            </a:p>
          </p:txBody>
        </p:sp>
        <p:cxnSp>
          <p:nvCxnSpPr>
            <p:cNvPr id="63" name="直接箭头连接符 62"/>
            <p:cNvCxnSpPr>
              <a:stCxn id="58" idx="3"/>
              <a:endCxn id="62" idx="2"/>
            </p:cNvCxnSpPr>
            <p:nvPr/>
          </p:nvCxnSpPr>
          <p:spPr>
            <a:xfrm>
              <a:off x="2178592" y="3866520"/>
              <a:ext cx="127380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 flipV="1">
              <a:off x="7590008" y="5591859"/>
              <a:ext cx="1494" cy="256549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6772603" y="4944744"/>
              <a:ext cx="1645060" cy="6471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>
                  <a:solidFill>
                    <a:srgbClr val="FF0000"/>
                  </a:solidFill>
                </a:rPr>
                <a:t>Text context extraction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5716623" y="2384424"/>
              <a:ext cx="3727938" cy="2131256"/>
            </a:xfrm>
            <a:prstGeom prst="rect">
              <a:avLst/>
            </a:prstGeom>
            <a:ln>
              <a:solidFill>
                <a:schemeClr val="dk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6187754" y="3991543"/>
              <a:ext cx="2813538" cy="2936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Clustering by metadata</a:t>
              </a:r>
              <a:endParaRPr lang="zh-CN" altLang="en-US" sz="1400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6184733" y="3442904"/>
              <a:ext cx="2813538" cy="2936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Clustering by text context</a:t>
              </a:r>
              <a:endParaRPr lang="zh-CN" altLang="en-US" sz="1400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6184733" y="2913350"/>
              <a:ext cx="2813538" cy="2936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Context expansion</a:t>
              </a:r>
              <a:endParaRPr lang="zh-CN" altLang="en-US" sz="1400" dirty="0"/>
            </a:p>
          </p:txBody>
        </p:sp>
        <p:cxnSp>
          <p:nvCxnSpPr>
            <p:cNvPr id="70" name="直接箭头连接符 69"/>
            <p:cNvCxnSpPr/>
            <p:nvPr/>
          </p:nvCxnSpPr>
          <p:spPr>
            <a:xfrm>
              <a:off x="5596146" y="3604884"/>
              <a:ext cx="588587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5581221" y="3604884"/>
              <a:ext cx="0" cy="1138422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5581220" y="4762391"/>
              <a:ext cx="1999372" cy="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7590008" y="4762594"/>
              <a:ext cx="5125" cy="196218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 flipV="1">
              <a:off x="7580592" y="3734892"/>
              <a:ext cx="0" cy="2375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>
              <a:endCxn id="69" idx="2"/>
            </p:cNvCxnSpPr>
            <p:nvPr/>
          </p:nvCxnSpPr>
          <p:spPr>
            <a:xfrm flipH="1" flipV="1">
              <a:off x="7591502" y="3206988"/>
              <a:ext cx="292" cy="2310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矩形 75"/>
            <p:cNvSpPr/>
            <p:nvPr/>
          </p:nvSpPr>
          <p:spPr>
            <a:xfrm>
              <a:off x="6613797" y="1522778"/>
              <a:ext cx="1955410" cy="6471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Combining visual features</a:t>
              </a:r>
              <a:endParaRPr lang="zh-CN" altLang="en-US" sz="1400" dirty="0"/>
            </a:p>
          </p:txBody>
        </p:sp>
        <p:cxnSp>
          <p:nvCxnSpPr>
            <p:cNvPr id="77" name="直接箭头连接符 76"/>
            <p:cNvCxnSpPr>
              <a:endCxn id="76" idx="2"/>
            </p:cNvCxnSpPr>
            <p:nvPr/>
          </p:nvCxnSpPr>
          <p:spPr>
            <a:xfrm flipH="1" flipV="1">
              <a:off x="7591502" y="2169892"/>
              <a:ext cx="1424" cy="7469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>
              <a:stCxn id="76" idx="0"/>
            </p:cNvCxnSpPr>
            <p:nvPr/>
          </p:nvCxnSpPr>
          <p:spPr>
            <a:xfrm flipV="1">
              <a:off x="7591502" y="1148694"/>
              <a:ext cx="0" cy="3740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文本框 105"/>
            <p:cNvSpPr txBox="1"/>
            <p:nvPr/>
          </p:nvSpPr>
          <p:spPr>
            <a:xfrm>
              <a:off x="-822402" y="6053228"/>
              <a:ext cx="929253" cy="421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400" dirty="0"/>
                <a:t>O</a:t>
              </a:r>
              <a:r>
                <a:rPr lang="en-US" altLang="zh-CN" sz="1400" dirty="0" smtClean="0"/>
                <a:t>ffline</a:t>
              </a:r>
              <a:endParaRPr lang="zh-CN" altLang="en-US" sz="1400" dirty="0"/>
            </a:p>
          </p:txBody>
        </p:sp>
        <p:sp>
          <p:nvSpPr>
            <p:cNvPr id="80" name="文本框 106"/>
            <p:cNvSpPr txBox="1"/>
            <p:nvPr/>
          </p:nvSpPr>
          <p:spPr>
            <a:xfrm>
              <a:off x="9060434" y="6054583"/>
              <a:ext cx="911859" cy="421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400" dirty="0"/>
                <a:t>O</a:t>
              </a:r>
              <a:r>
                <a:rPr lang="en-US" altLang="zh-CN" sz="1400" dirty="0" smtClean="0"/>
                <a:t>nline</a:t>
              </a:r>
              <a:endParaRPr lang="zh-CN" altLang="en-US" sz="1400" dirty="0"/>
            </a:p>
          </p:txBody>
        </p:sp>
        <p:sp>
          <p:nvSpPr>
            <p:cNvPr id="81" name="文本框 107"/>
            <p:cNvSpPr txBox="1"/>
            <p:nvPr/>
          </p:nvSpPr>
          <p:spPr>
            <a:xfrm>
              <a:off x="7644586" y="2335862"/>
              <a:ext cx="1834434" cy="421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400" dirty="0"/>
                <a:t>T</a:t>
              </a:r>
              <a:r>
                <a:rPr lang="en-US" altLang="zh-CN" sz="1400" dirty="0" smtClean="0"/>
                <a:t>ri-stage cluster</a:t>
              </a:r>
              <a:endParaRPr lang="zh-CN" altLang="en-US" sz="1400" dirty="0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568524" y="2081621"/>
              <a:ext cx="106092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1629448" y="1644667"/>
              <a:ext cx="493" cy="42373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57" idx="2"/>
            </p:cNvCxnSpPr>
            <p:nvPr/>
          </p:nvCxnSpPr>
          <p:spPr>
            <a:xfrm flipH="1">
              <a:off x="568524" y="3280060"/>
              <a:ext cx="3861" cy="3248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/>
            <p:nvPr/>
          </p:nvCxnSpPr>
          <p:spPr>
            <a:xfrm>
              <a:off x="568524" y="4124666"/>
              <a:ext cx="0" cy="2936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/>
            <p:nvPr/>
          </p:nvCxnSpPr>
          <p:spPr>
            <a:xfrm>
              <a:off x="1637670" y="4128157"/>
              <a:ext cx="0" cy="2936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折角形 86"/>
            <p:cNvSpPr/>
            <p:nvPr/>
          </p:nvSpPr>
          <p:spPr>
            <a:xfrm>
              <a:off x="-682384" y="4418361"/>
              <a:ext cx="1845300" cy="840513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Conceptualized meta context</a:t>
              </a:r>
              <a:endParaRPr lang="zh-CN" altLang="en-US" sz="1400" dirty="0"/>
            </a:p>
          </p:txBody>
        </p:sp>
        <p:sp>
          <p:nvSpPr>
            <p:cNvPr id="88" name="折角形 87"/>
            <p:cNvSpPr/>
            <p:nvPr/>
          </p:nvSpPr>
          <p:spPr>
            <a:xfrm>
              <a:off x="1224574" y="4418361"/>
              <a:ext cx="1821308" cy="840513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Conceptualized webpages</a:t>
              </a:r>
              <a:endParaRPr lang="zh-CN" altLang="en-US" sz="1400" dirty="0"/>
            </a:p>
          </p:txBody>
        </p:sp>
        <p:cxnSp>
          <p:nvCxnSpPr>
            <p:cNvPr id="89" name="直接连接符 88"/>
            <p:cNvCxnSpPr/>
            <p:nvPr/>
          </p:nvCxnSpPr>
          <p:spPr>
            <a:xfrm>
              <a:off x="2033672" y="5258875"/>
              <a:ext cx="0" cy="589533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2033672" y="5848408"/>
              <a:ext cx="5570404" cy="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225492" y="6042022"/>
              <a:ext cx="9394014" cy="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212917" y="5263691"/>
              <a:ext cx="0" cy="792399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9619506" y="4138362"/>
              <a:ext cx="7463" cy="1877644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/>
            <p:nvPr/>
          </p:nvCxnSpPr>
          <p:spPr>
            <a:xfrm flipH="1">
              <a:off x="8998271" y="4138362"/>
              <a:ext cx="628698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下箭头 94"/>
            <p:cNvSpPr/>
            <p:nvPr/>
          </p:nvSpPr>
          <p:spPr>
            <a:xfrm>
              <a:off x="3708605" y="5269966"/>
              <a:ext cx="217134" cy="578441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6" name="下箭头 95"/>
            <p:cNvSpPr/>
            <p:nvPr/>
          </p:nvSpPr>
          <p:spPr>
            <a:xfrm>
              <a:off x="4325113" y="5167614"/>
              <a:ext cx="217134" cy="874408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7" name="流程图: 文档 96"/>
            <p:cNvSpPr/>
            <p:nvPr/>
          </p:nvSpPr>
          <p:spPr>
            <a:xfrm>
              <a:off x="3497251" y="4601954"/>
              <a:ext cx="1287165" cy="710372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Query</a:t>
              </a:r>
              <a:endParaRPr lang="zh-CN" altLang="en-US" sz="1400" dirty="0"/>
            </a:p>
          </p:txBody>
        </p:sp>
        <p:sp>
          <p:nvSpPr>
            <p:cNvPr id="98" name="流程图: 多文档 97"/>
            <p:cNvSpPr/>
            <p:nvPr/>
          </p:nvSpPr>
          <p:spPr>
            <a:xfrm>
              <a:off x="6613797" y="408014"/>
              <a:ext cx="2101589" cy="795848"/>
            </a:xfrm>
            <a:prstGeom prst="flowChartMulti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/>
                <a:t>Image Clusters</a:t>
              </a:r>
              <a:endParaRPr lang="zh-CN" altLang="en-US" sz="1400" dirty="0"/>
            </a:p>
          </p:txBody>
        </p:sp>
        <p:cxnSp>
          <p:nvCxnSpPr>
            <p:cNvPr id="99" name="直接箭头连接符 98"/>
            <p:cNvCxnSpPr/>
            <p:nvPr/>
          </p:nvCxnSpPr>
          <p:spPr>
            <a:xfrm>
              <a:off x="4158040" y="3063005"/>
              <a:ext cx="2025835" cy="0"/>
            </a:xfrm>
            <a:prstGeom prst="straightConnector1">
              <a:avLst/>
            </a:prstGeom>
            <a:ln>
              <a:prstDash val="soli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接箭头连接符 99"/>
            <p:cNvCxnSpPr>
              <a:endCxn id="62" idx="1"/>
            </p:cNvCxnSpPr>
            <p:nvPr/>
          </p:nvCxnSpPr>
          <p:spPr>
            <a:xfrm>
              <a:off x="4156508" y="3059292"/>
              <a:ext cx="0" cy="3296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88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Framework – Image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Context representation</a:t>
            </a:r>
          </a:p>
          <a:p>
            <a:pPr lvl="1"/>
            <a:r>
              <a:rPr lang="en-US" altLang="zh-CN" sz="2400" dirty="0" smtClean="0"/>
              <a:t>Concept vector space</a:t>
            </a:r>
          </a:p>
          <a:p>
            <a:pPr lvl="1"/>
            <a:r>
              <a:rPr lang="en-US" altLang="zh-CN" sz="2400" dirty="0" smtClean="0"/>
              <a:t>CF-IDF</a:t>
            </a:r>
          </a:p>
          <a:p>
            <a:pPr lvl="1"/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15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92480" y="3317740"/>
                <a:ext cx="3456587" cy="5142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0" dirty="0" smtClean="0"/>
                  <a:t>CF-IDF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𝐶𝐹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∗</m:t>
                    </m:r>
                    <m:func>
                      <m:func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/>
                              </a:rPr>
                              <m:t>𝑁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/>
                              </a:rPr>
                              <m:t>𝐷𝐹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𝑐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480" y="3317740"/>
                <a:ext cx="3456587" cy="514243"/>
              </a:xfrm>
              <a:prstGeom prst="rect">
                <a:avLst/>
              </a:prstGeom>
              <a:blipFill rotWithShape="1">
                <a:blip r:embed="rId2"/>
                <a:stretch>
                  <a:fillRect l="-1587" b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517622" y="4273931"/>
            <a:ext cx="2578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Concept frequency of </a:t>
            </a:r>
            <a:r>
              <a:rPr lang="en-US" altLang="zh-CN" sz="1400" i="1" dirty="0" smtClean="0"/>
              <a:t>c</a:t>
            </a:r>
            <a:r>
              <a:rPr lang="en-US" altLang="zh-CN" sz="1400" dirty="0" smtClean="0"/>
              <a:t> in the context </a:t>
            </a:r>
            <a:r>
              <a:rPr lang="en-US" altLang="zh-CN" sz="1400" i="1" dirty="0" smtClean="0"/>
              <a:t>d</a:t>
            </a:r>
            <a:endParaRPr lang="zh-CN" altLang="en-US" sz="1400" i="1" dirty="0"/>
          </a:p>
        </p:txBody>
      </p:sp>
      <p:sp>
        <p:nvSpPr>
          <p:cNvPr id="10" name="矩形 9"/>
          <p:cNvSpPr/>
          <p:nvPr/>
        </p:nvSpPr>
        <p:spPr>
          <a:xfrm>
            <a:off x="3461838" y="3389749"/>
            <a:ext cx="864096" cy="36004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肘形连接符 11"/>
          <p:cNvCxnSpPr>
            <a:stCxn id="10" idx="2"/>
            <a:endCxn id="9" idx="0"/>
          </p:cNvCxnSpPr>
          <p:nvPr/>
        </p:nvCxnSpPr>
        <p:spPr>
          <a:xfrm rot="5400000">
            <a:off x="3088414" y="3468459"/>
            <a:ext cx="524142" cy="10868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29991" y="3605773"/>
            <a:ext cx="504056" cy="17784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203622" y="4287010"/>
            <a:ext cx="2578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Document frequency of </a:t>
            </a:r>
            <a:r>
              <a:rPr lang="en-US" altLang="zh-CN" sz="1400" i="1" dirty="0" smtClean="0"/>
              <a:t>c</a:t>
            </a:r>
            <a:r>
              <a:rPr lang="en-US" altLang="zh-CN" sz="1400" dirty="0" smtClean="0"/>
              <a:t> in the whole Wikipedia corpus</a:t>
            </a:r>
            <a:endParaRPr lang="zh-CN" altLang="en-US" sz="1400" i="1" dirty="0"/>
          </a:p>
        </p:txBody>
      </p:sp>
      <p:cxnSp>
        <p:nvCxnSpPr>
          <p:cNvPr id="18" name="肘形连接符 17"/>
          <p:cNvCxnSpPr>
            <a:stCxn id="15" idx="2"/>
            <a:endCxn id="16" idx="0"/>
          </p:cNvCxnSpPr>
          <p:nvPr/>
        </p:nvCxnSpPr>
        <p:spPr>
          <a:xfrm rot="16200000" flipH="1">
            <a:off x="5035853" y="3829780"/>
            <a:ext cx="503396" cy="411064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24128" y="3290955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# of Wikipedia articles</a:t>
            </a:r>
            <a:endParaRPr lang="zh-CN" altLang="en-US" sz="1400" i="1" dirty="0"/>
          </a:p>
        </p:txBody>
      </p:sp>
      <p:sp>
        <p:nvSpPr>
          <p:cNvPr id="20" name="矩形 19"/>
          <p:cNvSpPr/>
          <p:nvPr/>
        </p:nvSpPr>
        <p:spPr>
          <a:xfrm>
            <a:off x="4916659" y="3355924"/>
            <a:ext cx="345379" cy="17784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20" idx="3"/>
            <a:endCxn id="19" idx="1"/>
          </p:cNvCxnSpPr>
          <p:nvPr/>
        </p:nvCxnSpPr>
        <p:spPr>
          <a:xfrm flipV="1">
            <a:off x="5262038" y="3444844"/>
            <a:ext cx="462090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80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Framework – Image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Hierarchical Agglomerative Clustering (HAC)</a:t>
            </a:r>
          </a:p>
          <a:p>
            <a:pPr lvl="1"/>
            <a:r>
              <a:rPr lang="en-US" altLang="zh-CN" sz="2400" dirty="0" smtClean="0"/>
              <a:t>Input: similarity between data points</a:t>
            </a:r>
          </a:p>
          <a:p>
            <a:pPr lvl="1"/>
            <a:r>
              <a:rPr lang="en-US" altLang="zh-CN" sz="2400" dirty="0" smtClean="0"/>
              <a:t>Output: clustering hierarchy</a:t>
            </a:r>
          </a:p>
          <a:p>
            <a:pPr lvl="1"/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133" name="组合 132"/>
          <p:cNvGrpSpPr/>
          <p:nvPr/>
        </p:nvGrpSpPr>
        <p:grpSpPr>
          <a:xfrm>
            <a:off x="899592" y="3513652"/>
            <a:ext cx="7388886" cy="2219604"/>
            <a:chOff x="899592" y="3513652"/>
            <a:chExt cx="7388886" cy="2219604"/>
          </a:xfrm>
        </p:grpSpPr>
        <p:grpSp>
          <p:nvGrpSpPr>
            <p:cNvPr id="131" name="组合 130"/>
            <p:cNvGrpSpPr/>
            <p:nvPr/>
          </p:nvGrpSpPr>
          <p:grpSpPr>
            <a:xfrm>
              <a:off x="1879766" y="3513652"/>
              <a:ext cx="6408712" cy="2219604"/>
              <a:chOff x="1763688" y="3801684"/>
              <a:chExt cx="6408712" cy="2219604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2053140" y="5744289"/>
                <a:ext cx="6466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/>
                  <a:t>Image1</a:t>
                </a:r>
                <a:endParaRPr lang="zh-CN" altLang="en-US" sz="1200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082383" y="5744289"/>
                <a:ext cx="6466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/>
                  <a:t>Image2</a:t>
                </a:r>
                <a:endParaRPr lang="zh-CN" altLang="en-US" sz="12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069364" y="5744289"/>
                <a:ext cx="6466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/>
                  <a:t>Image3</a:t>
                </a:r>
                <a:endParaRPr lang="zh-CN" altLang="en-US" sz="120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149484" y="5744289"/>
                <a:ext cx="6466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/>
                  <a:t>Image4</a:t>
                </a:r>
                <a:endParaRPr lang="zh-CN" altLang="en-US" sz="12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178727" y="5744289"/>
                <a:ext cx="6466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/>
                  <a:t>Image5</a:t>
                </a:r>
                <a:endParaRPr lang="zh-CN" altLang="en-US" sz="12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165708" y="5744289"/>
                <a:ext cx="6466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/>
                  <a:t>Image6</a:t>
                </a:r>
                <a:endParaRPr lang="zh-CN" altLang="en-US" sz="1200" dirty="0"/>
              </a:p>
            </p:txBody>
          </p:sp>
          <p:cxnSp>
            <p:nvCxnSpPr>
              <p:cNvPr id="27" name="肘形连接符 26"/>
              <p:cNvCxnSpPr>
                <a:stCxn id="7" idx="0"/>
              </p:cNvCxnSpPr>
              <p:nvPr/>
            </p:nvCxnSpPr>
            <p:spPr>
              <a:xfrm rot="5400000" flipH="1" flipV="1">
                <a:off x="2012960" y="4878147"/>
                <a:ext cx="1229649" cy="502637"/>
              </a:xfrm>
              <a:prstGeom prst="bentConnector3">
                <a:avLst>
                  <a:gd name="adj1" fmla="val 26131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肘形连接符 28"/>
              <p:cNvCxnSpPr>
                <a:stCxn id="8" idx="0"/>
              </p:cNvCxnSpPr>
              <p:nvPr/>
            </p:nvCxnSpPr>
            <p:spPr>
              <a:xfrm rot="16200000" flipV="1">
                <a:off x="2527582" y="4866161"/>
                <a:ext cx="1229649" cy="526607"/>
              </a:xfrm>
              <a:prstGeom prst="bentConnector3">
                <a:avLst>
                  <a:gd name="adj1" fmla="val 26131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肘形连接符 30"/>
              <p:cNvCxnSpPr>
                <a:stCxn id="9" idx="0"/>
              </p:cNvCxnSpPr>
              <p:nvPr/>
            </p:nvCxnSpPr>
            <p:spPr>
              <a:xfrm rot="5400000" flipH="1" flipV="1">
                <a:off x="4267717" y="5081894"/>
                <a:ext cx="787369" cy="537422"/>
              </a:xfrm>
              <a:prstGeom prst="bentConnector3">
                <a:avLst>
                  <a:gd name="adj1" fmla="val 6147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肘形连接符 31"/>
              <p:cNvCxnSpPr>
                <a:stCxn id="10" idx="0"/>
              </p:cNvCxnSpPr>
              <p:nvPr/>
            </p:nvCxnSpPr>
            <p:spPr>
              <a:xfrm rot="16200000" flipV="1">
                <a:off x="4807776" y="5079255"/>
                <a:ext cx="787369" cy="542700"/>
              </a:xfrm>
              <a:prstGeom prst="bentConnector3">
                <a:avLst>
                  <a:gd name="adj1" fmla="val 6147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肘形连接符 45"/>
              <p:cNvCxnSpPr/>
              <p:nvPr/>
            </p:nvCxnSpPr>
            <p:spPr>
              <a:xfrm flipV="1">
                <a:off x="4930110" y="4514640"/>
                <a:ext cx="931747" cy="442280"/>
              </a:xfrm>
              <a:prstGeom prst="bentConnector3">
                <a:avLst>
                  <a:gd name="adj1" fmla="val 9967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肘形连接符 46"/>
              <p:cNvCxnSpPr>
                <a:stCxn id="11" idx="0"/>
              </p:cNvCxnSpPr>
              <p:nvPr/>
            </p:nvCxnSpPr>
            <p:spPr>
              <a:xfrm rot="16200000" flipV="1">
                <a:off x="5567131" y="4809367"/>
                <a:ext cx="1229649" cy="640196"/>
              </a:xfrm>
              <a:prstGeom prst="bentConnector3">
                <a:avLst>
                  <a:gd name="adj1" fmla="val 63771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肘形连接符 95"/>
              <p:cNvCxnSpPr/>
              <p:nvPr/>
            </p:nvCxnSpPr>
            <p:spPr>
              <a:xfrm flipV="1">
                <a:off x="2879103" y="4138047"/>
                <a:ext cx="1511740" cy="376593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肘形连接符 97"/>
              <p:cNvCxnSpPr/>
              <p:nvPr/>
            </p:nvCxnSpPr>
            <p:spPr>
              <a:xfrm rot="10800000">
                <a:off x="4390843" y="4138048"/>
                <a:ext cx="1471014" cy="376591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肘形连接符 110"/>
              <p:cNvCxnSpPr/>
              <p:nvPr/>
            </p:nvCxnSpPr>
            <p:spPr>
              <a:xfrm flipV="1">
                <a:off x="4392690" y="3801684"/>
                <a:ext cx="1786037" cy="327498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肘形连接符 112"/>
              <p:cNvCxnSpPr>
                <a:stCxn id="12" idx="0"/>
              </p:cNvCxnSpPr>
              <p:nvPr/>
            </p:nvCxnSpPr>
            <p:spPr>
              <a:xfrm rot="16200000" flipV="1">
                <a:off x="5862579" y="4117833"/>
                <a:ext cx="1942605" cy="1310307"/>
              </a:xfrm>
              <a:prstGeom prst="bentConnector3">
                <a:avLst>
                  <a:gd name="adj1" fmla="val 83124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1763688" y="5589240"/>
                <a:ext cx="640871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1763688" y="5373216"/>
                <a:ext cx="640871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1763688" y="5129464"/>
                <a:ext cx="640871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1763688" y="4772986"/>
                <a:ext cx="640871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1763688" y="4326343"/>
                <a:ext cx="640871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1763688" y="3965433"/>
                <a:ext cx="640871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/>
            <p:cNvSpPr txBox="1"/>
            <p:nvPr/>
          </p:nvSpPr>
          <p:spPr>
            <a:xfrm>
              <a:off x="899592" y="3861048"/>
              <a:ext cx="9801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Similarity</a:t>
              </a:r>
            </a:p>
            <a:p>
              <a:r>
                <a:rPr lang="en-US" altLang="zh-CN" sz="1200" dirty="0" smtClean="0"/>
                <a:t>t</a:t>
              </a:r>
              <a:r>
                <a:rPr lang="en-US" altLang="zh-CN" sz="1200" dirty="0" smtClean="0"/>
                <a:t>hreshold</a:t>
              </a:r>
              <a:endParaRPr lang="zh-CN" altLang="en-US" sz="1200" dirty="0"/>
            </a:p>
          </p:txBody>
        </p:sp>
      </p:grpSp>
      <p:sp>
        <p:nvSpPr>
          <p:cNvPr id="134" name="TextBox 133"/>
          <p:cNvSpPr txBox="1"/>
          <p:nvPr/>
        </p:nvSpPr>
        <p:spPr>
          <a:xfrm>
            <a:off x="3893166" y="5859261"/>
            <a:ext cx="1768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Fig 6. Example of HAC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5850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Framework – Image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HAC with Cluster Conceptualization (HAC_CC)</a:t>
            </a:r>
          </a:p>
          <a:p>
            <a:pPr lvl="1"/>
            <a:r>
              <a:rPr lang="en-US" altLang="zh-CN" sz="2400" dirty="0" smtClean="0"/>
              <a:t>Tradition cluster similarity: </a:t>
            </a:r>
          </a:p>
          <a:p>
            <a:pPr lvl="2"/>
            <a:r>
              <a:rPr lang="en-US" altLang="zh-CN" sz="2000" dirty="0" smtClean="0"/>
              <a:t>Single-link, Complete-link, Centroid, Group Average</a:t>
            </a:r>
          </a:p>
          <a:p>
            <a:pPr lvl="1"/>
            <a:r>
              <a:rPr lang="en-US" altLang="zh-CN" sz="2400" dirty="0" smtClean="0"/>
              <a:t>Cluster similarity based on conceptualization</a:t>
            </a:r>
          </a:p>
          <a:p>
            <a:pPr lvl="2"/>
            <a:r>
              <a:rPr lang="en-US" altLang="zh-CN" sz="2000" dirty="0" smtClean="0"/>
              <a:t>Added up all the concept vectors in the cluster</a:t>
            </a:r>
          </a:p>
          <a:p>
            <a:pPr lvl="2"/>
            <a:r>
              <a:rPr lang="en-US" altLang="zh-CN" sz="2000" dirty="0" smtClean="0"/>
              <a:t>Keep top 50  concepts  ranked by CF-IDF for each cluster</a:t>
            </a:r>
          </a:p>
          <a:p>
            <a:pPr lvl="2"/>
            <a:r>
              <a:rPr lang="en-US" altLang="zh-CN" sz="2000" dirty="0" smtClean="0"/>
              <a:t>Compute the cosine similarity based on the cluster concept vector</a:t>
            </a:r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58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Framework – Image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Tri-stage clustering on textual features</a:t>
            </a:r>
          </a:p>
          <a:p>
            <a:pPr lvl="1"/>
            <a:r>
              <a:rPr lang="en-US" altLang="zh-CN" sz="2400" dirty="0" smtClean="0"/>
              <a:t>Stage 1: Clustering on meta context</a:t>
            </a:r>
          </a:p>
          <a:p>
            <a:pPr lvl="2"/>
            <a:r>
              <a:rPr lang="en-US" altLang="zh-CN" sz="2000" dirty="0" smtClean="0"/>
              <a:t>Intuition: Signals from meta data are most related</a:t>
            </a:r>
          </a:p>
          <a:p>
            <a:pPr lvl="2"/>
            <a:r>
              <a:rPr lang="en-US" altLang="zh-CN" sz="2000" dirty="0" smtClean="0"/>
              <a:t>Method:</a:t>
            </a:r>
          </a:p>
          <a:p>
            <a:pPr lvl="3"/>
            <a:r>
              <a:rPr lang="en-US" altLang="zh-CN" sz="1600" dirty="0" smtClean="0"/>
              <a:t>Build concept vector for each image from meta context</a:t>
            </a:r>
          </a:p>
          <a:p>
            <a:pPr lvl="3"/>
            <a:r>
              <a:rPr lang="en-US" altLang="zh-CN" sz="1600" dirty="0" smtClean="0"/>
              <a:t>Clustering using HAC_CC</a:t>
            </a:r>
          </a:p>
          <a:p>
            <a:pPr lvl="1"/>
            <a:r>
              <a:rPr lang="en-US" altLang="zh-CN" sz="2400" dirty="0" smtClean="0"/>
              <a:t>Stage 2: Clustering on text context</a:t>
            </a:r>
          </a:p>
          <a:p>
            <a:pPr lvl="1"/>
            <a:r>
              <a:rPr lang="en-US" altLang="zh-CN" sz="2400" dirty="0" smtClean="0"/>
              <a:t>Stage 3: Clustering with concept expansion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50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Motivation of web image </a:t>
            </a:r>
            <a:r>
              <a:rPr lang="en-US" altLang="zh-CN" dirty="0"/>
              <a:t>c</a:t>
            </a:r>
            <a:r>
              <a:rPr lang="en-US" altLang="zh-CN" dirty="0" smtClean="0"/>
              <a:t>lustering</a:t>
            </a:r>
          </a:p>
          <a:p>
            <a:r>
              <a:rPr lang="en-US" altLang="zh-CN" dirty="0" smtClean="0"/>
              <a:t>Image clustering techniques</a:t>
            </a:r>
          </a:p>
          <a:p>
            <a:r>
              <a:rPr lang="en-US" altLang="zh-CN" dirty="0" smtClean="0"/>
              <a:t>TSC-V Framework</a:t>
            </a:r>
          </a:p>
          <a:p>
            <a:r>
              <a:rPr lang="en-US" altLang="zh-CN" dirty="0" smtClean="0"/>
              <a:t>Evaluation</a:t>
            </a:r>
          </a:p>
          <a:p>
            <a:r>
              <a:rPr lang="en-US" altLang="zh-CN" dirty="0" smtClean="0"/>
              <a:t>Demo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9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Framework – Image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Tri-stage clustering on textual features</a:t>
            </a:r>
          </a:p>
          <a:p>
            <a:pPr lvl="1"/>
            <a:r>
              <a:rPr lang="en-US" altLang="zh-CN" sz="2400" dirty="0" smtClean="0"/>
              <a:t>Stage 1: Clustering on meta context</a:t>
            </a:r>
          </a:p>
          <a:p>
            <a:pPr lvl="1"/>
            <a:r>
              <a:rPr lang="en-US" altLang="zh-CN" sz="2400" dirty="0" smtClean="0"/>
              <a:t>Stage 2: Clustering on text context</a:t>
            </a:r>
          </a:p>
          <a:p>
            <a:pPr lvl="2"/>
            <a:r>
              <a:rPr lang="en-US" altLang="zh-CN" sz="2000" dirty="0" smtClean="0"/>
              <a:t>Intuition: Surrounding text also provide signals but less reliable</a:t>
            </a:r>
          </a:p>
          <a:p>
            <a:pPr lvl="2"/>
            <a:r>
              <a:rPr lang="en-US" altLang="zh-CN" sz="2000" dirty="0" smtClean="0"/>
              <a:t>Method:</a:t>
            </a:r>
          </a:p>
          <a:p>
            <a:pPr lvl="3"/>
            <a:r>
              <a:rPr lang="en-US" altLang="zh-CN" sz="1600" dirty="0" smtClean="0"/>
              <a:t>Rebuild concept vector for each image on text context</a:t>
            </a:r>
          </a:p>
          <a:p>
            <a:pPr lvl="3"/>
            <a:r>
              <a:rPr lang="en-US" altLang="zh-CN" sz="1600" dirty="0" smtClean="0"/>
              <a:t>Add up new concept vectors in each cluster to reconstruct cluster vectors</a:t>
            </a:r>
          </a:p>
          <a:p>
            <a:pPr lvl="3"/>
            <a:r>
              <a:rPr lang="en-US" altLang="zh-CN" sz="1600" dirty="0" smtClean="0"/>
              <a:t>Clustering using HAC_CC</a:t>
            </a:r>
          </a:p>
          <a:p>
            <a:pPr lvl="1"/>
            <a:r>
              <a:rPr lang="en-US" altLang="zh-CN" sz="2400" dirty="0" smtClean="0"/>
              <a:t>Stage 3: Clustering with concept expansion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40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Framework – Image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Tri-stage clustering on textual features</a:t>
            </a:r>
          </a:p>
          <a:p>
            <a:pPr lvl="1"/>
            <a:r>
              <a:rPr lang="en-US" altLang="zh-CN" sz="2400" dirty="0" smtClean="0"/>
              <a:t>Stage 1: Clustering on meta context</a:t>
            </a:r>
          </a:p>
          <a:p>
            <a:pPr lvl="1"/>
            <a:r>
              <a:rPr lang="en-US" altLang="zh-CN" sz="2400" dirty="0" smtClean="0"/>
              <a:t>Stage 2: Clustering on text context</a:t>
            </a:r>
          </a:p>
          <a:p>
            <a:pPr lvl="1"/>
            <a:r>
              <a:rPr lang="en-US" altLang="zh-CN" sz="2400" dirty="0" smtClean="0"/>
              <a:t>Stage 3: Clustering with concept expansion</a:t>
            </a:r>
          </a:p>
          <a:p>
            <a:pPr lvl="2"/>
            <a:r>
              <a:rPr lang="en-US" altLang="zh-CN" sz="2000" dirty="0" smtClean="0"/>
              <a:t>Intuition: External knowledge bring more signals</a:t>
            </a:r>
          </a:p>
          <a:p>
            <a:pPr lvl="2"/>
            <a:r>
              <a:rPr lang="en-US" altLang="zh-CN" sz="2000" dirty="0" smtClean="0"/>
              <a:t>Method:</a:t>
            </a:r>
          </a:p>
          <a:p>
            <a:pPr lvl="3"/>
            <a:r>
              <a:rPr lang="en-US" altLang="zh-CN" sz="1600" dirty="0" smtClean="0"/>
              <a:t>Replace each concept in a cluster concept vector by the links in the article of the concept</a:t>
            </a:r>
          </a:p>
          <a:p>
            <a:pPr lvl="3"/>
            <a:r>
              <a:rPr lang="en-US" altLang="zh-CN" sz="1600" dirty="0" smtClean="0"/>
              <a:t>New concept vector for a cluster is constructed:</a:t>
            </a:r>
          </a:p>
          <a:p>
            <a:pPr lvl="3"/>
            <a:endParaRPr lang="en-US" altLang="zh-CN" sz="1600" dirty="0"/>
          </a:p>
          <a:p>
            <a:pPr lvl="3"/>
            <a:endParaRPr lang="en-US" altLang="zh-CN" sz="1600" dirty="0" smtClean="0"/>
          </a:p>
          <a:p>
            <a:pPr lvl="3"/>
            <a:r>
              <a:rPr lang="en-US" altLang="zh-CN" sz="1600" dirty="0" smtClean="0"/>
              <a:t>Clustering using HAC_CC</a:t>
            </a:r>
          </a:p>
          <a:p>
            <a:pPr lvl="3"/>
            <a:endParaRPr lang="en-US" altLang="zh-CN" sz="1600" dirty="0" smtClean="0"/>
          </a:p>
          <a:p>
            <a:pPr lvl="2"/>
            <a:endParaRPr lang="en-US" altLang="zh-CN" sz="200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20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83768" y="5085184"/>
                <a:ext cx="4941161" cy="401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𝑆𝑐𝑜𝑟𝑒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𝐶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𝑆𝑐𝑜𝑟𝑒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𝐶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/>
                          </a:rPr>
                          <m:t>∗ </m:t>
                        </m:r>
                      </m:e>
                    </m:nary>
                  </m:oMath>
                </a14:m>
                <a:r>
                  <a:rPr lang="en-US" altLang="zh-CN" dirty="0" smtClean="0"/>
                  <a:t>CF-IDF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𝑐</m:t>
                    </m:r>
                    <m:r>
                      <a:rPr lang="en-US" altLang="zh-CN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5085184"/>
                <a:ext cx="4941161" cy="401007"/>
              </a:xfrm>
              <a:prstGeom prst="rect">
                <a:avLst/>
              </a:prstGeom>
              <a:blipFill rotWithShape="1">
                <a:blip r:embed="rId2"/>
                <a:stretch>
                  <a:fillRect t="-109091" b="-16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18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Framework – Image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Incorporating visual features</a:t>
            </a:r>
          </a:p>
          <a:p>
            <a:pPr lvl="1"/>
            <a:r>
              <a:rPr lang="en-US" altLang="zh-CN" sz="2400" dirty="0" smtClean="0"/>
              <a:t>Intuition: lack of textual signals, merge outlier clusters</a:t>
            </a:r>
          </a:p>
          <a:p>
            <a:pPr lvl="1"/>
            <a:r>
              <a:rPr lang="en-US" altLang="zh-CN" sz="2400" dirty="0" smtClean="0"/>
              <a:t>Input: visual similarity matrix, tri-stage clustering result</a:t>
            </a:r>
          </a:p>
          <a:p>
            <a:pPr lvl="1"/>
            <a:r>
              <a:rPr lang="en-US" altLang="zh-CN" sz="2400" dirty="0" smtClean="0"/>
              <a:t>Output: final clusters </a:t>
            </a:r>
          </a:p>
          <a:p>
            <a:pPr lvl="1"/>
            <a:r>
              <a:rPr lang="en-US" altLang="zh-CN" sz="2400" dirty="0" smtClean="0"/>
              <a:t>Method:</a:t>
            </a:r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21</a:t>
            </a:fld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139730" y="3739924"/>
            <a:ext cx="3404766" cy="1633292"/>
            <a:chOff x="1139730" y="4171972"/>
            <a:chExt cx="3404766" cy="1633292"/>
          </a:xfrm>
        </p:grpSpPr>
        <p:grpSp>
          <p:nvGrpSpPr>
            <p:cNvPr id="34" name="组合 33"/>
            <p:cNvGrpSpPr/>
            <p:nvPr/>
          </p:nvGrpSpPr>
          <p:grpSpPr>
            <a:xfrm>
              <a:off x="2383706" y="4171972"/>
              <a:ext cx="2160790" cy="1141278"/>
              <a:chOff x="2383706" y="4171972"/>
              <a:chExt cx="2160790" cy="1141278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383706" y="4171972"/>
                <a:ext cx="2160790" cy="114127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730999" y="4283804"/>
                <a:ext cx="876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Image1</a:t>
                </a:r>
                <a:endParaRPr lang="zh-CN" alt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607842" y="4499828"/>
                <a:ext cx="876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Image2</a:t>
                </a:r>
                <a:endParaRPr lang="zh-CN" alt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478982" y="4595902"/>
                <a:ext cx="876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Image3</a:t>
                </a:r>
                <a:endParaRPr lang="zh-CN" alt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987824" y="4859868"/>
                <a:ext cx="876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Image4</a:t>
                </a:r>
                <a:endParaRPr lang="zh-CN" altLang="en-US" dirty="0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1139730" y="5046098"/>
              <a:ext cx="1591269" cy="759166"/>
              <a:chOff x="1139730" y="5046098"/>
              <a:chExt cx="1591269" cy="759166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139730" y="5046098"/>
                <a:ext cx="1591269" cy="75916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8991" y="5155950"/>
                <a:ext cx="876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Image5</a:t>
                </a:r>
                <a:endParaRPr lang="zh-CN" alt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619672" y="5396171"/>
                <a:ext cx="876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Image6</a:t>
                </a:r>
                <a:endParaRPr lang="zh-CN" altLang="en-US" dirty="0"/>
              </a:p>
            </p:txBody>
          </p:sp>
        </p:grpSp>
        <p:cxnSp>
          <p:nvCxnSpPr>
            <p:cNvPr id="18" name="直接连接符 17"/>
            <p:cNvCxnSpPr>
              <a:stCxn id="15" idx="3"/>
              <a:endCxn id="11" idx="2"/>
            </p:cNvCxnSpPr>
            <p:nvPr/>
          </p:nvCxnSpPr>
          <p:spPr>
            <a:xfrm flipV="1">
              <a:off x="2496515" y="5229200"/>
              <a:ext cx="929731" cy="3516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endCxn id="10" idx="2"/>
            </p:cNvCxnSpPr>
            <p:nvPr/>
          </p:nvCxnSpPr>
          <p:spPr>
            <a:xfrm flipV="1">
              <a:off x="2228233" y="4965234"/>
              <a:ext cx="689171" cy="3306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4694988" y="3645024"/>
            <a:ext cx="3765444" cy="2039059"/>
            <a:chOff x="4652162" y="3645024"/>
            <a:chExt cx="3765444" cy="2039059"/>
          </a:xfrm>
        </p:grpSpPr>
        <p:grpSp>
          <p:nvGrpSpPr>
            <p:cNvPr id="37" name="组合 36"/>
            <p:cNvGrpSpPr/>
            <p:nvPr/>
          </p:nvGrpSpPr>
          <p:grpSpPr>
            <a:xfrm>
              <a:off x="4652162" y="3645024"/>
              <a:ext cx="3404766" cy="1633292"/>
              <a:chOff x="1139730" y="4171972"/>
              <a:chExt cx="3404766" cy="1633292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2383706" y="4171972"/>
                <a:ext cx="2160790" cy="1026690"/>
                <a:chOff x="2383706" y="4171972"/>
                <a:chExt cx="2160790" cy="1026690"/>
              </a:xfrm>
            </p:grpSpPr>
            <p:sp>
              <p:nvSpPr>
                <p:cNvPr id="45" name="椭圆 44"/>
                <p:cNvSpPr/>
                <p:nvPr/>
              </p:nvSpPr>
              <p:spPr>
                <a:xfrm>
                  <a:off x="2383706" y="4171972"/>
                  <a:ext cx="2160790" cy="102669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730999" y="4283804"/>
                  <a:ext cx="8768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Image1</a:t>
                  </a:r>
                  <a:endParaRPr lang="zh-CN" altLang="en-US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3557230" y="4415991"/>
                  <a:ext cx="8768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Image2</a:t>
                  </a:r>
                  <a:endParaRPr lang="zh-CN" altLang="en-US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2383706" y="4552079"/>
                  <a:ext cx="8768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Image3</a:t>
                  </a:r>
                  <a:endParaRPr lang="zh-CN" altLang="en-US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025679" y="4742611"/>
                  <a:ext cx="8768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Image4</a:t>
                  </a:r>
                  <a:endParaRPr lang="zh-CN" altLang="en-US" dirty="0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1139730" y="5046098"/>
                <a:ext cx="1591269" cy="759166"/>
                <a:chOff x="1139730" y="5046098"/>
                <a:chExt cx="1591269" cy="759166"/>
              </a:xfrm>
            </p:grpSpPr>
            <p:sp>
              <p:nvSpPr>
                <p:cNvPr id="42" name="椭圆 41"/>
                <p:cNvSpPr/>
                <p:nvPr/>
              </p:nvSpPr>
              <p:spPr>
                <a:xfrm>
                  <a:off x="1139730" y="5046098"/>
                  <a:ext cx="1591269" cy="759166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1198991" y="5155950"/>
                  <a:ext cx="8768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Image5</a:t>
                  </a:r>
                  <a:endParaRPr lang="zh-CN" altLang="en-US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1619672" y="5396171"/>
                  <a:ext cx="8768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Image6</a:t>
                  </a:r>
                  <a:endParaRPr lang="zh-CN" altLang="en-US" dirty="0"/>
                </a:p>
              </p:txBody>
            </p:sp>
          </p:grpSp>
          <p:cxnSp>
            <p:nvCxnSpPr>
              <p:cNvPr id="40" name="直接连接符 39"/>
              <p:cNvCxnSpPr>
                <a:stCxn id="44" idx="3"/>
                <a:endCxn id="52" idx="1"/>
              </p:cNvCxnSpPr>
              <p:nvPr/>
            </p:nvCxnSpPr>
            <p:spPr>
              <a:xfrm>
                <a:off x="2496515" y="5580837"/>
                <a:ext cx="764034" cy="18184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endCxn id="48" idx="2"/>
              </p:cNvCxnSpPr>
              <p:nvPr/>
            </p:nvCxnSpPr>
            <p:spPr>
              <a:xfrm flipV="1">
                <a:off x="2132957" y="4921411"/>
                <a:ext cx="689171" cy="3306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0" name="椭圆 49"/>
            <p:cNvSpPr/>
            <p:nvPr/>
          </p:nvSpPr>
          <p:spPr>
            <a:xfrm>
              <a:off x="6696144" y="4787386"/>
              <a:ext cx="1692280" cy="8966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772981" y="5051069"/>
              <a:ext cx="876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Image8</a:t>
              </a:r>
              <a:endParaRPr lang="zh-CN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211600" y="4756779"/>
              <a:ext cx="876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Image7</a:t>
              </a:r>
              <a:endParaRPr lang="zh-CN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540763" y="5152668"/>
              <a:ext cx="876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Image9</a:t>
              </a:r>
              <a:endParaRPr lang="zh-CN" alt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2836992" y="5929535"/>
            <a:ext cx="3540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Fig 7. Example of Incorporating visual features</a:t>
            </a:r>
            <a:endParaRPr lang="zh-CN" alt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2309601" y="5569494"/>
            <a:ext cx="842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a) Merge</a:t>
            </a:r>
            <a:endParaRPr lang="zh-CN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5811371" y="5589240"/>
            <a:ext cx="1325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</a:t>
            </a:r>
            <a:r>
              <a:rPr lang="en-US" altLang="zh-CN" sz="1400" dirty="0" smtClean="0"/>
              <a:t>) Don’t merge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5850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Motivation of web image </a:t>
            </a:r>
            <a:r>
              <a:rPr lang="en-US" altLang="zh-CN" dirty="0"/>
              <a:t>c</a:t>
            </a:r>
            <a:r>
              <a:rPr lang="en-US" altLang="zh-CN" dirty="0" smtClean="0"/>
              <a:t>lustering</a:t>
            </a:r>
          </a:p>
          <a:p>
            <a:r>
              <a:rPr lang="en-US" altLang="zh-CN" dirty="0" smtClean="0"/>
              <a:t>Image clustering techniques</a:t>
            </a:r>
          </a:p>
          <a:p>
            <a:r>
              <a:rPr lang="en-US" altLang="zh-CN" dirty="0" smtClean="0"/>
              <a:t>TSC-V Framework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Evaluation</a:t>
            </a:r>
          </a:p>
          <a:p>
            <a:r>
              <a:rPr lang="en-US" altLang="zh-CN" dirty="0" smtClean="0"/>
              <a:t>Demo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9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800" dirty="0" smtClean="0"/>
                  <a:t>Evaluation Metrics</a:t>
                </a:r>
              </a:p>
              <a:p>
                <a:pPr lvl="1"/>
                <a:r>
                  <a:rPr lang="en-US" altLang="zh-CN" sz="2400" dirty="0" smtClean="0"/>
                  <a:t>Purity:</a:t>
                </a:r>
                <a:endParaRPr lang="en-US" altLang="zh-CN" sz="2000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/>
                        </a:rPr>
                        <m:t>𝑃𝑢𝑟𝑖𝑡𝑦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altLang="zh-CN" sz="1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/>
                            </a:rPr>
                            <m:t>𝐿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1600" b="0" i="1" smtClean="0"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6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/>
                            </a:rPr>
                            <m:t>∈</m:t>
                          </m:r>
                          <m:r>
                            <a:rPr lang="en-US" altLang="zh-CN" sz="1600" b="0" i="1" smtClean="0">
                              <a:latin typeface="Cambria Math"/>
                            </a:rPr>
                            <m:t>𝐶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sz="16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600" b="0" i="1" smtClean="0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∈</m:t>
                                  </m:r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𝐿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6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latin typeface="Cambria Math"/>
                                      <a:ea typeface="Cambria Math"/>
                                    </a:rPr>
                                    <m:t>∩</m:t>
                                  </m:r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1600" dirty="0" smtClean="0"/>
              </a:p>
              <a:p>
                <a:pPr lvl="1"/>
                <a:r>
                  <a:rPr lang="en-US" altLang="zh-CN" sz="2400" dirty="0"/>
                  <a:t>F1 score</a:t>
                </a:r>
                <a:r>
                  <a:rPr lang="en-US" altLang="zh-CN" sz="2400" dirty="0" smtClean="0"/>
                  <a:t>: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altLang="zh-CN" sz="1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/>
                            </a:rPr>
                            <m:t>𝐿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/>
                            </a:rPr>
                            <m:t>2∗</m:t>
                          </m:r>
                          <m:r>
                            <a:rPr lang="en-US" altLang="zh-CN" sz="1600" b="0" i="1" smtClean="0">
                              <a:latin typeface="Cambria Math"/>
                            </a:rPr>
                            <m:t>𝑃𝑢𝑟𝑖𝑡𝑦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𝐶</m:t>
                              </m:r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altLang="zh-CN" sz="1600" b="0" i="1" smtClean="0">
                              <a:latin typeface="Cambria Math"/>
                            </a:rPr>
                            <m:t>𝑃𝑢𝑟𝑖𝑡𝑦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en-US" altLang="zh-CN" sz="1600" b="0" i="1" smtClean="0">
                              <a:latin typeface="Cambria Math"/>
                            </a:rPr>
                            <m:t>𝑃𝑢𝑟𝑖𝑡𝑦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𝐶</m:t>
                              </m:r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/>
                            </a:rPr>
                            <m:t>𝑃𝑢𝑟𝑖𝑡𝑦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000" dirty="0" smtClean="0"/>
              </a:p>
              <a:p>
                <a:pPr lvl="1"/>
                <a:r>
                  <a:rPr lang="en-US" altLang="zh-CN" sz="2400" dirty="0"/>
                  <a:t>NMI</a:t>
                </a:r>
                <a:r>
                  <a:rPr lang="en-US" altLang="zh-CN" sz="2400" dirty="0" smtClean="0"/>
                  <a:t>: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/>
                        </a:rPr>
                        <m:t>𝑁𝑀𝐼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altLang="zh-CN" sz="1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/>
                            </a:rPr>
                            <m:t>𝐿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/>
                            </a:rPr>
                            <m:t>𝑀𝐼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𝐶</m:t>
                              </m:r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US" altLang="zh-CN" sz="16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/>
                            </a:rPr>
                            <m:t>)/2</m:t>
                          </m:r>
                        </m:den>
                      </m:f>
                    </m:oMath>
                  </m:oMathPara>
                </a14:m>
                <a:endParaRPr lang="en-US" altLang="zh-CN" sz="1600" dirty="0" smtClean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/>
                        </a:rPr>
                        <m:t>𝑀𝐼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altLang="zh-CN" sz="1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/>
                            </a:rPr>
                            <m:t>𝐿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b="0" i="1" smtClean="0"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/>
                            </a:rPr>
                            <m:t>∈</m:t>
                          </m:r>
                          <m:r>
                            <a:rPr lang="en-US" altLang="zh-CN" sz="1600" b="0" i="1" smtClean="0">
                              <a:latin typeface="Cambria Math"/>
                            </a:rPr>
                            <m:t>𝐶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6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∈</m:t>
                              </m:r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𝐿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sz="16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6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b="0" i="1" smtClean="0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∩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1600" b="0" i="1" smtClean="0">
                                      <a:latin typeface="Cambria Math"/>
                                      <a:ea typeface="Cambria Math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/>
                                  <a:ea typeface="Cambria Math"/>
                                </a:rPr>
                                <m:t>log</m:t>
                              </m:r>
                              <m:r>
                                <a:rPr lang="en-US" altLang="zh-CN" sz="1600" b="0" i="1" smtClean="0">
                                  <a:latin typeface="Cambria Math"/>
                                  <a:ea typeface="Cambria Math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altLang="zh-CN" sz="16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b="0" i="1" smtClean="0">
                                      <a:latin typeface="Cambria Math"/>
                                      <a:ea typeface="Cambria Math"/>
                                    </a:rPr>
                                    <m:t>𝑁</m:t>
                                  </m:r>
                                  <m:r>
                                    <a:rPr lang="en-US" altLang="zh-CN" sz="1600" b="0" i="1" smtClean="0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6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∩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6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1600" b="0" i="1" smtClean="0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6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altLang="zh-CN" sz="1600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17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50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Context extraction:</a:t>
            </a:r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Context representation:</a:t>
            </a:r>
          </a:p>
          <a:p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24</a:t>
            </a:fld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868264"/>
              </p:ext>
            </p:extLst>
          </p:nvPr>
        </p:nvGraphicFramePr>
        <p:xfrm>
          <a:off x="1475656" y="2161664"/>
          <a:ext cx="616858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581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Context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Purity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NMI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Whole page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Image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0.92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Image + Query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0.92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0.86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0.64</a:t>
                      </a:r>
                      <a:endParaRPr lang="zh-CN" alt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740384"/>
              </p:ext>
            </p:extLst>
          </p:nvPr>
        </p:nvGraphicFramePr>
        <p:xfrm>
          <a:off x="1414483" y="4249896"/>
          <a:ext cx="62538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861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Representation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Purity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NMI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Bag</a:t>
                      </a:r>
                      <a:r>
                        <a:rPr lang="en-US" altLang="zh-CN" baseline="0" dirty="0" smtClean="0"/>
                        <a:t> of words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0.46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Bag</a:t>
                      </a:r>
                      <a:r>
                        <a:rPr lang="en-US" altLang="zh-CN" baseline="0" dirty="0" smtClean="0"/>
                        <a:t> of phrases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0.96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0.46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Concept</a:t>
                      </a:r>
                      <a:r>
                        <a:rPr lang="en-US" altLang="zh-CN" baseline="0" dirty="0" smtClean="0"/>
                        <a:t> vector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0.78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0.58</a:t>
                      </a:r>
                      <a:endParaRPr lang="zh-CN" alt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1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Clustering algorithm:</a:t>
            </a:r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25</a:t>
            </a:fld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100793"/>
              </p:ext>
            </p:extLst>
          </p:nvPr>
        </p:nvGraphicFramePr>
        <p:xfrm>
          <a:off x="1259632" y="2348880"/>
          <a:ext cx="672331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317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Algorithm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Purity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NMI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0.49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AP</a:t>
                      </a:r>
                      <a:r>
                        <a:rPr lang="en-US" altLang="zh-CN" baseline="0" dirty="0" smtClean="0"/>
                        <a:t> + Expansion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0.47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HAC_CC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0.95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HAC_CC</a:t>
                      </a:r>
                      <a:r>
                        <a:rPr lang="en-US" altLang="zh-CN" baseline="0" dirty="0" smtClean="0"/>
                        <a:t> + Expansion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0.59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TSC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0.64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TSC-V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0.87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0.65</a:t>
                      </a:r>
                      <a:endParaRPr lang="zh-CN" alt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07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Peers:</a:t>
            </a:r>
          </a:p>
          <a:p>
            <a:pPr lvl="1"/>
            <a:r>
              <a:rPr lang="en-US" altLang="zh-CN" sz="2400" dirty="0" err="1" smtClean="0"/>
              <a:t>IGroup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VIPS based (</a:t>
            </a:r>
            <a:r>
              <a:rPr lang="en-US" altLang="zh-CN" sz="2400" dirty="0" err="1" smtClean="0"/>
              <a:t>Cai</a:t>
            </a:r>
            <a:r>
              <a:rPr lang="en-US" altLang="zh-CN" sz="2400" dirty="0" smtClean="0"/>
              <a:t>)</a:t>
            </a:r>
          </a:p>
          <a:p>
            <a:pPr lvl="1"/>
            <a:r>
              <a:rPr lang="en-US" altLang="zh-CN" sz="2400" dirty="0" smtClean="0"/>
              <a:t>Multi Modal </a:t>
            </a:r>
            <a:r>
              <a:rPr lang="en-US" altLang="zh-CN" sz="2400" dirty="0" err="1" smtClean="0"/>
              <a:t>Constrants</a:t>
            </a:r>
            <a:r>
              <a:rPr lang="en-US" altLang="zh-CN" sz="2400" dirty="0" smtClean="0"/>
              <a:t> Propagation</a:t>
            </a:r>
          </a:p>
          <a:p>
            <a:pPr lvl="1"/>
            <a:r>
              <a:rPr lang="en-US" altLang="zh-CN" sz="2400" dirty="0" smtClean="0"/>
              <a:t>BOW with HAC_CC</a:t>
            </a:r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26</a:t>
            </a:fld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250059"/>
              </p:ext>
            </p:extLst>
          </p:nvPr>
        </p:nvGraphicFramePr>
        <p:xfrm>
          <a:off x="1403648" y="4077072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IGroup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Cai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MMCP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BOW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TSC-V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Purity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0.93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0.87</a:t>
                      </a:r>
                      <a:endParaRPr lang="zh-CN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NMI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0.65</a:t>
                      </a:r>
                      <a:endParaRPr lang="zh-CN" alt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17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Efficiency:</a:t>
            </a:r>
          </a:p>
          <a:p>
            <a:pPr lvl="1"/>
            <a:r>
              <a:rPr lang="en-US" altLang="zh-CN" sz="2400" dirty="0"/>
              <a:t>Time cost of clustering 100 </a:t>
            </a:r>
            <a:r>
              <a:rPr lang="en-US" altLang="zh-CN" sz="2400" dirty="0" smtClean="0"/>
              <a:t>images (</a:t>
            </a:r>
            <a:r>
              <a:rPr lang="en-US" altLang="zh-CN" sz="2400" dirty="0" err="1" smtClean="0"/>
              <a:t>ms</a:t>
            </a:r>
            <a:r>
              <a:rPr lang="en-US" altLang="zh-CN" sz="2400" dirty="0" smtClean="0"/>
              <a:t>)</a:t>
            </a:r>
            <a:endParaRPr lang="zh-CN" altLang="en-US" sz="2400" dirty="0"/>
          </a:p>
          <a:p>
            <a:pPr lvl="1"/>
            <a:endParaRPr lang="en-US" altLang="zh-CN" sz="2400" dirty="0" smtClean="0"/>
          </a:p>
          <a:p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27</a:t>
            </a:fld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222710"/>
              </p:ext>
            </p:extLst>
          </p:nvPr>
        </p:nvGraphicFramePr>
        <p:xfrm>
          <a:off x="1547664" y="2852936"/>
          <a:ext cx="508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IGroup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Cai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MMCP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TSC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TSC-V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1121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1139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53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Motivation of web image </a:t>
            </a:r>
            <a:r>
              <a:rPr lang="en-US" altLang="zh-CN" dirty="0"/>
              <a:t>c</a:t>
            </a:r>
            <a:r>
              <a:rPr lang="en-US" altLang="zh-CN" dirty="0" smtClean="0"/>
              <a:t>lustering</a:t>
            </a:r>
          </a:p>
          <a:p>
            <a:r>
              <a:rPr lang="en-US" altLang="zh-CN" dirty="0" smtClean="0"/>
              <a:t>Image clustering techniques</a:t>
            </a:r>
          </a:p>
          <a:p>
            <a:r>
              <a:rPr lang="en-US" altLang="zh-CN" dirty="0" smtClean="0"/>
              <a:t>TSC-V Framework</a:t>
            </a:r>
          </a:p>
          <a:p>
            <a:r>
              <a:rPr lang="en-US" altLang="zh-CN" dirty="0" smtClean="0"/>
              <a:t>Evaluation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Demo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74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Motivation of web image 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 smtClean="0">
                <a:solidFill>
                  <a:srgbClr val="FF0000"/>
                </a:solidFill>
              </a:rPr>
              <a:t>lustering</a:t>
            </a:r>
          </a:p>
          <a:p>
            <a:r>
              <a:rPr lang="en-US" altLang="zh-CN" dirty="0" smtClean="0"/>
              <a:t>Image clustering techniques</a:t>
            </a:r>
          </a:p>
          <a:p>
            <a:r>
              <a:rPr lang="en-US" altLang="zh-CN" dirty="0" smtClean="0"/>
              <a:t>TSC-V Framework</a:t>
            </a:r>
          </a:p>
          <a:p>
            <a:r>
              <a:rPr lang="en-US" altLang="zh-CN" dirty="0" smtClean="0"/>
              <a:t>Evaluation</a:t>
            </a:r>
          </a:p>
          <a:p>
            <a:r>
              <a:rPr lang="en-US" altLang="zh-CN" dirty="0" smtClean="0"/>
              <a:t>Demo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4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Demo web site:</a:t>
            </a:r>
          </a:p>
          <a:p>
            <a:pPr lvl="1"/>
            <a:r>
              <a:rPr lang="en-US" altLang="zh-CN" sz="2400" dirty="0" smtClean="0">
                <a:hlinkClick r:id="rId2"/>
              </a:rPr>
              <a:t>http://202.120.38.145:4081/</a:t>
            </a:r>
            <a:endParaRPr lang="en-US" altLang="zh-CN" sz="2400" dirty="0" smtClean="0"/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86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2852936"/>
            <a:ext cx="8229600" cy="604664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 smtClean="0"/>
              <a:t>Thank you for attention </a:t>
            </a:r>
            <a:r>
              <a:rPr lang="en-US" altLang="zh-CN" dirty="0" smtClean="0">
                <a:sym typeface="Wingdings" pitchFamily="2" charset="2"/>
              </a:rPr>
              <a:t>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0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Google image search for “bean”: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56" y="2115132"/>
            <a:ext cx="5400600" cy="37812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39644" y="5988388"/>
            <a:ext cx="3155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Fig 1. Screen shot of Google Image result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8738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Clustered image search result for “bean”: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297" y="2060849"/>
            <a:ext cx="3997919" cy="3919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87547" y="5980105"/>
            <a:ext cx="3259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Fig 2. Screen shot of our prototype system</a:t>
            </a:r>
            <a:endParaRPr lang="zh-CN" altLang="en-US" sz="14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248490" y="2060849"/>
            <a:ext cx="7923910" cy="3603811"/>
            <a:chOff x="1115616" y="2060849"/>
            <a:chExt cx="7923910" cy="360381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5775" y="3432412"/>
              <a:ext cx="7353751" cy="2232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1115616" y="2060849"/>
              <a:ext cx="3997919" cy="1152127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右箭头 10"/>
            <p:cNvSpPr/>
            <p:nvPr/>
          </p:nvSpPr>
          <p:spPr>
            <a:xfrm rot="5400000">
              <a:off x="5317617" y="2681947"/>
              <a:ext cx="648947" cy="558878"/>
            </a:xfrm>
            <a:prstGeom prst="ben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78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fixed" ptsTypes="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Motivation of web image </a:t>
            </a:r>
            <a:r>
              <a:rPr lang="en-US" altLang="zh-CN" dirty="0"/>
              <a:t>c</a:t>
            </a:r>
            <a:r>
              <a:rPr lang="en-US" altLang="zh-CN" dirty="0" smtClean="0"/>
              <a:t>lustering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Image clustering techniques</a:t>
            </a:r>
          </a:p>
          <a:p>
            <a:r>
              <a:rPr lang="en-US" altLang="zh-CN" dirty="0" smtClean="0"/>
              <a:t>TSC-V Framework</a:t>
            </a:r>
          </a:p>
          <a:p>
            <a:r>
              <a:rPr lang="en-US" altLang="zh-CN" dirty="0" smtClean="0"/>
              <a:t>Evaluation</a:t>
            </a:r>
          </a:p>
          <a:p>
            <a:r>
              <a:rPr lang="en-US" altLang="zh-CN" dirty="0" smtClean="0"/>
              <a:t>Demo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 clustering techniques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Content-based</a:t>
            </a:r>
          </a:p>
          <a:p>
            <a:pPr lvl="1"/>
            <a:r>
              <a:rPr lang="en-US" altLang="zh-CN" sz="2000" dirty="0" smtClean="0"/>
              <a:t>Local visual features:</a:t>
            </a:r>
          </a:p>
          <a:p>
            <a:pPr lvl="2"/>
            <a:r>
              <a:rPr lang="en-US" altLang="zh-CN" sz="1800" dirty="0" smtClean="0"/>
              <a:t>SIFT, edge histogram, etc.</a:t>
            </a:r>
          </a:p>
          <a:p>
            <a:pPr lvl="1"/>
            <a:r>
              <a:rPr lang="en-US" altLang="zh-CN" sz="2000" dirty="0" smtClean="0"/>
              <a:t>Global visual features:</a:t>
            </a:r>
          </a:p>
          <a:p>
            <a:pPr lvl="2"/>
            <a:r>
              <a:rPr lang="en-US" altLang="zh-CN" sz="1800" dirty="0" smtClean="0"/>
              <a:t>Color histogram, contrast, gray scale, brightness, etc.</a:t>
            </a:r>
          </a:p>
          <a:p>
            <a:r>
              <a:rPr lang="en-US" altLang="zh-CN" sz="2400" dirty="0" smtClean="0"/>
              <a:t>Context-based</a:t>
            </a:r>
          </a:p>
          <a:p>
            <a:pPr lvl="1"/>
            <a:r>
              <a:rPr lang="en-US" altLang="zh-CN" sz="2000" dirty="0" err="1" smtClean="0"/>
              <a:t>IGroup</a:t>
            </a:r>
            <a:r>
              <a:rPr lang="en-US" altLang="zh-CN" sz="2000" dirty="0" smtClean="0"/>
              <a:t>, using search snippets and Bag of words model</a:t>
            </a:r>
          </a:p>
          <a:p>
            <a:r>
              <a:rPr lang="en-US" altLang="zh-CN" sz="2400" dirty="0" smtClean="0"/>
              <a:t>Hybrid</a:t>
            </a:r>
          </a:p>
          <a:p>
            <a:pPr lvl="1"/>
            <a:r>
              <a:rPr lang="en-US" altLang="zh-CN" sz="2000" dirty="0" smtClean="0"/>
              <a:t>Multi-modal constraint propagation, using modals of textual and visual graphs.</a:t>
            </a: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79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 clustering techniques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54760" cy="4525963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Problems in these techniques:</a:t>
            </a:r>
          </a:p>
          <a:p>
            <a:pPr lvl="1"/>
            <a:r>
              <a:rPr lang="en-US" altLang="zh-CN" sz="2000" dirty="0" smtClean="0"/>
              <a:t>Unreliability of visual features</a:t>
            </a:r>
          </a:p>
          <a:p>
            <a:pPr lvl="1"/>
            <a:r>
              <a:rPr lang="en-US" altLang="zh-CN" sz="2000" dirty="0" smtClean="0"/>
              <a:t>Ambiguity of word/phrases in the context</a:t>
            </a:r>
          </a:p>
          <a:p>
            <a:pPr lvl="1"/>
            <a:r>
              <a:rPr lang="en-US" altLang="zh-CN" sz="2000" dirty="0" smtClean="0"/>
              <a:t>Semantic gap between textual and visual features</a:t>
            </a:r>
          </a:p>
          <a:p>
            <a:pPr lvl="1"/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772816"/>
            <a:ext cx="4896544" cy="34283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10612" y="5301208"/>
            <a:ext cx="3155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Fig 1. Screen shot of Google Image result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2856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Motivation of web image </a:t>
            </a:r>
            <a:r>
              <a:rPr lang="en-US" altLang="zh-CN" dirty="0"/>
              <a:t>c</a:t>
            </a:r>
            <a:r>
              <a:rPr lang="en-US" altLang="zh-CN" dirty="0" smtClean="0"/>
              <a:t>lustering</a:t>
            </a:r>
          </a:p>
          <a:p>
            <a:r>
              <a:rPr lang="en-US" altLang="zh-CN" dirty="0" smtClean="0"/>
              <a:t>Image clustering techniques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TSC-V Framework</a:t>
            </a:r>
          </a:p>
          <a:p>
            <a:r>
              <a:rPr lang="en-US" altLang="zh-CN" dirty="0" smtClean="0"/>
              <a:t>Evaluation</a:t>
            </a:r>
          </a:p>
          <a:p>
            <a:r>
              <a:rPr lang="en-US" altLang="zh-CN" dirty="0" smtClean="0"/>
              <a:t>Demo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5003-7D2D-4B55-936B-F66D3EF0C440}" type="datetime1">
              <a:rPr lang="zh-CN" altLang="en-US" smtClean="0"/>
              <a:t>2012/12/12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BFB3-E1F9-44A8-BF06-12A39A59E11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</TotalTime>
  <Words>1451</Words>
  <Application>Microsoft Office PowerPoint</Application>
  <PresentationFormat>全屏显示(4:3)</PresentationFormat>
  <Paragraphs>458</Paragraphs>
  <Slides>31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主题​​</vt:lpstr>
      <vt:lpstr>Clustering Web Images by Entity Disambiguation</vt:lpstr>
      <vt:lpstr>Outlines</vt:lpstr>
      <vt:lpstr>Outlines</vt:lpstr>
      <vt:lpstr>Motivation</vt:lpstr>
      <vt:lpstr>Motivation</vt:lpstr>
      <vt:lpstr>Outlines</vt:lpstr>
      <vt:lpstr>Image clustering techniques</vt:lpstr>
      <vt:lpstr>Image clustering techniques</vt:lpstr>
      <vt:lpstr>Outlines</vt:lpstr>
      <vt:lpstr>Framework</vt:lpstr>
      <vt:lpstr>Framework – Context Extraction</vt:lpstr>
      <vt:lpstr>Framework – Context Extraction</vt:lpstr>
      <vt:lpstr>Framework – Conceptualization</vt:lpstr>
      <vt:lpstr>Framework – Conceptualization</vt:lpstr>
      <vt:lpstr>Framework</vt:lpstr>
      <vt:lpstr>Framework – Image Clustering</vt:lpstr>
      <vt:lpstr>Framework – Image Clustering</vt:lpstr>
      <vt:lpstr>Framework – Image Clustering</vt:lpstr>
      <vt:lpstr>Framework – Image Clustering</vt:lpstr>
      <vt:lpstr>Framework – Image Clustering</vt:lpstr>
      <vt:lpstr>Framework – Image Clustering</vt:lpstr>
      <vt:lpstr>Framework – Image Clustering</vt:lpstr>
      <vt:lpstr>Outlines</vt:lpstr>
      <vt:lpstr>Evaluation</vt:lpstr>
      <vt:lpstr>Evaluation</vt:lpstr>
      <vt:lpstr>Evaluation</vt:lpstr>
      <vt:lpstr>Evaluation</vt:lpstr>
      <vt:lpstr>Evaluation</vt:lpstr>
      <vt:lpstr>Outlines</vt:lpstr>
      <vt:lpstr>Demo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Web Images by Entity Disambiguation</dc:title>
  <dc:creator>Kaiqi Zhao</dc:creator>
  <cp:lastModifiedBy>Kaiqi Zhao</cp:lastModifiedBy>
  <cp:revision>90</cp:revision>
  <dcterms:created xsi:type="dcterms:W3CDTF">2012-12-10T08:08:58Z</dcterms:created>
  <dcterms:modified xsi:type="dcterms:W3CDTF">2012-12-12T05:57:15Z</dcterms:modified>
</cp:coreProperties>
</file>